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Lst>
  <p:notesMasterIdLst>
    <p:notesMasterId r:id="rId39"/>
  </p:notesMasterIdLst>
  <p:handoutMasterIdLst>
    <p:handoutMasterId r:id="rId40"/>
  </p:handoutMasterIdLst>
  <p:sldIdLst>
    <p:sldId id="2053" r:id="rId5"/>
    <p:sldId id="2066" r:id="rId6"/>
    <p:sldId id="2127" r:id="rId7"/>
    <p:sldId id="2614" r:id="rId8"/>
    <p:sldId id="2621" r:id="rId9"/>
    <p:sldId id="2597" r:id="rId10"/>
    <p:sldId id="2604" r:id="rId11"/>
    <p:sldId id="2129" r:id="rId12"/>
    <p:sldId id="2605" r:id="rId13"/>
    <p:sldId id="2586" r:id="rId14"/>
    <p:sldId id="2592" r:id="rId15"/>
    <p:sldId id="2133" r:id="rId16"/>
    <p:sldId id="2593" r:id="rId17"/>
    <p:sldId id="2594" r:id="rId18"/>
    <p:sldId id="2595" r:id="rId19"/>
    <p:sldId id="2620" r:id="rId20"/>
    <p:sldId id="2616" r:id="rId21"/>
    <p:sldId id="2149" r:id="rId22"/>
    <p:sldId id="2599" r:id="rId23"/>
    <p:sldId id="2598" r:id="rId24"/>
    <p:sldId id="2608" r:id="rId25"/>
    <p:sldId id="2591" r:id="rId26"/>
    <p:sldId id="2601" r:id="rId27"/>
    <p:sldId id="2600" r:id="rId28"/>
    <p:sldId id="2619" r:id="rId29"/>
    <p:sldId id="2607" r:id="rId30"/>
    <p:sldId id="2145" r:id="rId31"/>
    <p:sldId id="2613" r:id="rId32"/>
    <p:sldId id="2618" r:id="rId33"/>
    <p:sldId id="2617" r:id="rId34"/>
    <p:sldId id="2606" r:id="rId35"/>
    <p:sldId id="2611" r:id="rId36"/>
    <p:sldId id="2585" r:id="rId37"/>
    <p:sldId id="2141" r:id="rId38"/>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0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 initials="C" lastIdx="1" clrIdx="0">
    <p:extLst>
      <p:ext uri="{19B8F6BF-5375-455C-9EA6-DF929625EA0E}">
        <p15:presenceInfo xmlns:p15="http://schemas.microsoft.com/office/powerpoint/2012/main" userId="S::Cat.Topp@cpal.com.au::3b9bf14d-3fca-47ce-a27f-4857f780a225" providerId="AD"/>
      </p:ext>
    </p:extLst>
  </p:cmAuthor>
  <p:cmAuthor id="2" name="Kathy Toskovski" initials="KT" lastIdx="7" clrIdx="1">
    <p:extLst>
      <p:ext uri="{19B8F6BF-5375-455C-9EA6-DF929625EA0E}">
        <p15:presenceInfo xmlns:p15="http://schemas.microsoft.com/office/powerpoint/2012/main" userId="S::Kathy.Toskovski@cpal.com.au::25c4c01c-0c63-4786-b996-97a40fb937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46C4DA"/>
    <a:srgbClr val="00D7E9"/>
    <a:srgbClr val="006A8A"/>
    <a:srgbClr val="1E4459"/>
    <a:srgbClr val="27AFC7"/>
    <a:srgbClr val="279FBE"/>
    <a:srgbClr val="C5C7C9"/>
    <a:srgbClr val="043246"/>
    <a:srgbClr val="E5E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Centrepoint Alliance Custom Table">
    <a:wholeTbl>
      <a:tcTxStyle>
        <a:fontRef idx="minor"/>
        <a:srgbClr val="5A5B5E"/>
      </a:tcTxStyle>
      <a:tcStyle>
        <a:tcBdr>
          <a:left>
            <a:lnRef idx="0">
              <a:scrgbClr r="0" g="0" b="0"/>
            </a:lnRef>
          </a:left>
          <a:right>
            <a:lnRef idx="0">
              <a:scrgbClr r="0" g="0" b="0"/>
            </a:lnRef>
          </a:right>
          <a:top>
            <a:ln w="6350" cmpd="sng">
              <a:solidFill>
                <a:srgbClr val="BABCBF"/>
              </a:solidFill>
            </a:ln>
          </a:top>
          <a:bottom>
            <a:ln w="6350" cmpd="sng">
              <a:solidFill>
                <a:srgbClr val="BABCBF"/>
              </a:solidFill>
            </a:ln>
          </a:bottom>
          <a:insideH>
            <a:ln w="6350" cmpd="sng">
              <a:solidFill>
                <a:srgbClr val="BABCBF"/>
              </a:solidFill>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28A0BF"/>
      </a:tcTxStyle>
      <a:tcStyle>
        <a:tcBdr>
          <a:top>
            <a:ln w="6350" cmpd="sng">
              <a:solidFill>
                <a:srgbClr val="BABCBF"/>
              </a:solidFill>
            </a:ln>
          </a:top>
          <a:bottom>
            <a:ln w="6350" cmpd="sng">
              <a:solidFill>
                <a:srgbClr val="BABCBF"/>
              </a:solidFill>
            </a:ln>
          </a:bottom>
        </a:tcBdr>
      </a:tcStyle>
    </a:lastCol>
    <a:firstCol>
      <a:tcTxStyle b="on">
        <a:fontRef idx="major"/>
        <a:srgbClr val="5A5B5E"/>
      </a:tcTxStyle>
      <a:tcStyle>
        <a:tcBdr>
          <a:top>
            <a:ln w="6350" cmpd="sng">
              <a:solidFill>
                <a:srgbClr val="BABCBF"/>
              </a:solidFill>
            </a:ln>
          </a:top>
          <a:bottom>
            <a:ln w="6350" cmpd="sng">
              <a:solidFill>
                <a:srgbClr val="BABCBF"/>
              </a:solidFill>
            </a:ln>
          </a:bottom>
        </a:tcBdr>
      </a:tcStyle>
    </a:firstCol>
    <a:lastRow>
      <a:tcTxStyle b="on">
        <a:fontRef idx="major"/>
        <a:srgbClr val="28A0BF"/>
      </a:tcTxStyle>
      <a:tcStyle>
        <a:tcBdr>
          <a:top>
            <a:ln w="12700" cmpd="sng">
              <a:solidFill>
                <a:srgbClr val="28A0BF"/>
              </a:solidFill>
            </a:ln>
          </a:top>
          <a:bottom>
            <a:ln w="12700" cmpd="sng">
              <a:solidFill>
                <a:srgbClr val="28A0BF"/>
              </a:solidFill>
            </a:ln>
          </a:bottom>
        </a:tcBdr>
      </a:tcStyle>
    </a:lastRow>
    <a:firstRow>
      <a:tcTxStyle b="on">
        <a:fontRef idx="major"/>
        <a:srgbClr val="FFFFFF"/>
      </a:tcTxStyle>
      <a:tcStyle>
        <a:tcBdr>
          <a:top>
            <a:lnRef idx="0">
              <a:scrgbClr r="0" g="0" b="0"/>
            </a:lnRef>
          </a:top>
          <a:bottom>
            <a:lnRef idx="0">
              <a:scrgbClr r="0" g="0" b="0"/>
            </a:lnRef>
          </a:bottom>
        </a:tcBdr>
        <a:fill>
          <a:solidFill>
            <a:srgbClr val="28A0BF"/>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99" autoAdjust="0"/>
  </p:normalViewPr>
  <p:slideViewPr>
    <p:cSldViewPr snapToGrid="0">
      <p:cViewPr varScale="1">
        <p:scale>
          <a:sx n="101" d="100"/>
          <a:sy n="101" d="100"/>
        </p:scale>
        <p:origin x="954" y="378"/>
      </p:cViewPr>
      <p:guideLst>
        <p:guide pos="3840"/>
        <p:guide orient="horz" pos="2024"/>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FAA3C5-52C5-484D-94F5-1570A23D34EF}"/>
              </a:ext>
            </a:extLst>
          </p:cNvPr>
          <p:cNvSpPr>
            <a:spLocks noGrp="1"/>
          </p:cNvSpPr>
          <p:nvPr>
            <p:ph type="hdr" sz="quarter"/>
          </p:nvPr>
        </p:nvSpPr>
        <p:spPr>
          <a:xfrm>
            <a:off x="1" y="0"/>
            <a:ext cx="3041967" cy="466913"/>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D5BDACF-2312-499C-A423-5E516ABE9528}"/>
              </a:ext>
            </a:extLst>
          </p:cNvPr>
          <p:cNvSpPr>
            <a:spLocks noGrp="1"/>
          </p:cNvSpPr>
          <p:nvPr>
            <p:ph type="dt" sz="quarter" idx="1"/>
          </p:nvPr>
        </p:nvSpPr>
        <p:spPr>
          <a:xfrm>
            <a:off x="3976334" y="0"/>
            <a:ext cx="3041967" cy="466913"/>
          </a:xfrm>
          <a:prstGeom prst="rect">
            <a:avLst/>
          </a:prstGeom>
        </p:spPr>
        <p:txBody>
          <a:bodyPr vert="horz" lIns="91440" tIns="45720" rIns="91440" bIns="45720" rtlCol="0"/>
          <a:lstStyle>
            <a:lvl1pPr algn="r">
              <a:defRPr sz="1200"/>
            </a:lvl1pPr>
          </a:lstStyle>
          <a:p>
            <a:fld id="{3F483235-3976-44F7-BB43-85F0C8F1860D}" type="datetimeFigureOut">
              <a:rPr lang="en-AU" smtClean="0"/>
              <a:t>27/11/2024</a:t>
            </a:fld>
            <a:endParaRPr lang="en-AU"/>
          </a:p>
        </p:txBody>
      </p:sp>
      <p:sp>
        <p:nvSpPr>
          <p:cNvPr id="4" name="Footer Placeholder 3">
            <a:extLst>
              <a:ext uri="{FF2B5EF4-FFF2-40B4-BE49-F238E27FC236}">
                <a16:creationId xmlns:a16="http://schemas.microsoft.com/office/drawing/2014/main" id="{152E1B88-3B48-45F6-A674-21AE2F2D8EBE}"/>
              </a:ext>
            </a:extLst>
          </p:cNvPr>
          <p:cNvSpPr>
            <a:spLocks noGrp="1"/>
          </p:cNvSpPr>
          <p:nvPr>
            <p:ph type="ftr" sz="quarter" idx="2"/>
          </p:nvPr>
        </p:nvSpPr>
        <p:spPr>
          <a:xfrm>
            <a:off x="1" y="8839015"/>
            <a:ext cx="3041967" cy="4669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29240B-CA30-4E7E-AA40-1797837B2AD0}"/>
              </a:ext>
            </a:extLst>
          </p:cNvPr>
          <p:cNvSpPr>
            <a:spLocks noGrp="1"/>
          </p:cNvSpPr>
          <p:nvPr>
            <p:ph type="sldNum" sz="quarter" idx="3"/>
          </p:nvPr>
        </p:nvSpPr>
        <p:spPr>
          <a:xfrm>
            <a:off x="3976334" y="8839015"/>
            <a:ext cx="3041967" cy="466912"/>
          </a:xfrm>
          <a:prstGeom prst="rect">
            <a:avLst/>
          </a:prstGeom>
        </p:spPr>
        <p:txBody>
          <a:bodyPr vert="horz" lIns="91440" tIns="45720" rIns="91440" bIns="45720" rtlCol="0" anchor="b"/>
          <a:lstStyle>
            <a:lvl1pPr algn="r">
              <a:defRPr sz="1200"/>
            </a:lvl1pPr>
          </a:lstStyle>
          <a:p>
            <a:fld id="{C523A4F6-52A8-4ABB-BB4E-B49F19756C5D}" type="slidenum">
              <a:rPr lang="en-AU" smtClean="0"/>
              <a:t>‹#›</a:t>
            </a:fld>
            <a:endParaRPr lang="en-AU"/>
          </a:p>
        </p:txBody>
      </p:sp>
    </p:spTree>
    <p:extLst>
      <p:ext uri="{BB962C8B-B14F-4D97-AF65-F5344CB8AC3E}">
        <p14:creationId xmlns:p14="http://schemas.microsoft.com/office/powerpoint/2010/main" val="406982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6334" y="0"/>
            <a:ext cx="3041967" cy="466913"/>
          </a:xfrm>
          <a:prstGeom prst="rect">
            <a:avLst/>
          </a:prstGeom>
        </p:spPr>
        <p:txBody>
          <a:bodyPr vert="horz" lIns="91440" tIns="45720" rIns="91440" bIns="45720" rtlCol="0"/>
          <a:lstStyle>
            <a:lvl1pPr algn="r">
              <a:defRPr sz="1200"/>
            </a:lvl1pPr>
          </a:lstStyle>
          <a:p>
            <a:fld id="{C693DF0C-5602-4AF7-81A4-B43249B4C06C}" type="datetimeFigureOut">
              <a:rPr lang="en-AU" smtClean="0"/>
              <a:t>27/11/2024</a:t>
            </a:fld>
            <a:endParaRPr lang="en-AU"/>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39015"/>
            <a:ext cx="3041967" cy="4669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lIns="91440" tIns="45720" rIns="91440" bIns="45720" rtlCol="0" anchor="b"/>
          <a:lstStyle>
            <a:lvl1pPr algn="r">
              <a:defRPr sz="1200"/>
            </a:lvl1pPr>
          </a:lstStyle>
          <a:p>
            <a:fld id="{DF793F56-82A2-4934-B927-0154EEE5C833}" type="slidenum">
              <a:rPr lang="en-AU" smtClean="0"/>
              <a:t>‹#›</a:t>
            </a:fld>
            <a:endParaRPr lang="en-AU"/>
          </a:p>
        </p:txBody>
      </p:sp>
    </p:spTree>
    <p:extLst>
      <p:ext uri="{BB962C8B-B14F-4D97-AF65-F5344CB8AC3E}">
        <p14:creationId xmlns:p14="http://schemas.microsoft.com/office/powerpoint/2010/main" val="324484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a:t>
            </a:fld>
            <a:endParaRPr lang="en-AU"/>
          </a:p>
        </p:txBody>
      </p:sp>
    </p:spTree>
    <p:extLst>
      <p:ext uri="{BB962C8B-B14F-4D97-AF65-F5344CB8AC3E}">
        <p14:creationId xmlns:p14="http://schemas.microsoft.com/office/powerpoint/2010/main" val="114925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10</a:t>
            </a:fld>
            <a:endParaRPr lang="en-AU"/>
          </a:p>
        </p:txBody>
      </p:sp>
    </p:spTree>
    <p:extLst>
      <p:ext uri="{BB962C8B-B14F-4D97-AF65-F5344CB8AC3E}">
        <p14:creationId xmlns:p14="http://schemas.microsoft.com/office/powerpoint/2010/main" val="312347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11</a:t>
            </a:fld>
            <a:endParaRPr lang="en-AU"/>
          </a:p>
        </p:txBody>
      </p:sp>
    </p:spTree>
    <p:extLst>
      <p:ext uri="{BB962C8B-B14F-4D97-AF65-F5344CB8AC3E}">
        <p14:creationId xmlns:p14="http://schemas.microsoft.com/office/powerpoint/2010/main" val="161321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12</a:t>
            </a:fld>
            <a:endParaRPr lang="en-AU"/>
          </a:p>
        </p:txBody>
      </p:sp>
    </p:spTree>
    <p:extLst>
      <p:ext uri="{BB962C8B-B14F-4D97-AF65-F5344CB8AC3E}">
        <p14:creationId xmlns:p14="http://schemas.microsoft.com/office/powerpoint/2010/main" val="254065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13</a:t>
            </a:fld>
            <a:endParaRPr lang="en-AU"/>
          </a:p>
        </p:txBody>
      </p:sp>
    </p:spTree>
    <p:extLst>
      <p:ext uri="{BB962C8B-B14F-4D97-AF65-F5344CB8AC3E}">
        <p14:creationId xmlns:p14="http://schemas.microsoft.com/office/powerpoint/2010/main" val="350071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14</a:t>
            </a:fld>
            <a:endParaRPr lang="en-AU"/>
          </a:p>
        </p:txBody>
      </p:sp>
    </p:spTree>
    <p:extLst>
      <p:ext uri="{BB962C8B-B14F-4D97-AF65-F5344CB8AC3E}">
        <p14:creationId xmlns:p14="http://schemas.microsoft.com/office/powerpoint/2010/main" val="217665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15</a:t>
            </a:fld>
            <a:endParaRPr lang="en-AU"/>
          </a:p>
        </p:txBody>
      </p:sp>
    </p:spTree>
    <p:extLst>
      <p:ext uri="{BB962C8B-B14F-4D97-AF65-F5344CB8AC3E}">
        <p14:creationId xmlns:p14="http://schemas.microsoft.com/office/powerpoint/2010/main" val="382963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16</a:t>
            </a:fld>
            <a:endParaRPr lang="en-AU"/>
          </a:p>
        </p:txBody>
      </p:sp>
    </p:spTree>
    <p:extLst>
      <p:ext uri="{BB962C8B-B14F-4D97-AF65-F5344CB8AC3E}">
        <p14:creationId xmlns:p14="http://schemas.microsoft.com/office/powerpoint/2010/main" val="62586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17</a:t>
            </a:fld>
            <a:endParaRPr lang="en-AU"/>
          </a:p>
        </p:txBody>
      </p:sp>
    </p:spTree>
    <p:extLst>
      <p:ext uri="{BB962C8B-B14F-4D97-AF65-F5344CB8AC3E}">
        <p14:creationId xmlns:p14="http://schemas.microsoft.com/office/powerpoint/2010/main" val="396508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DF793F56-82A2-4934-B927-0154EEE5C833}" type="slidenum">
              <a:rPr lang="en-AU" smtClean="0"/>
              <a:t>18</a:t>
            </a:fld>
            <a:endParaRPr lang="en-AU"/>
          </a:p>
        </p:txBody>
      </p:sp>
    </p:spTree>
    <p:extLst>
      <p:ext uri="{BB962C8B-B14F-4D97-AF65-F5344CB8AC3E}">
        <p14:creationId xmlns:p14="http://schemas.microsoft.com/office/powerpoint/2010/main" val="399914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19</a:t>
            </a:fld>
            <a:endParaRPr lang="en-AU"/>
          </a:p>
        </p:txBody>
      </p:sp>
    </p:spTree>
    <p:extLst>
      <p:ext uri="{BB962C8B-B14F-4D97-AF65-F5344CB8AC3E}">
        <p14:creationId xmlns:p14="http://schemas.microsoft.com/office/powerpoint/2010/main" val="129117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793F56-82A2-4934-B927-0154EEE5C833}" type="slidenum">
              <a:rPr lang="en-AU" smtClean="0"/>
              <a:t>2</a:t>
            </a:fld>
            <a:endParaRPr lang="en-AU"/>
          </a:p>
        </p:txBody>
      </p:sp>
    </p:spTree>
    <p:extLst>
      <p:ext uri="{BB962C8B-B14F-4D97-AF65-F5344CB8AC3E}">
        <p14:creationId xmlns:p14="http://schemas.microsoft.com/office/powerpoint/2010/main" val="4919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20</a:t>
            </a:fld>
            <a:endParaRPr lang="en-AU"/>
          </a:p>
        </p:txBody>
      </p:sp>
    </p:spTree>
    <p:extLst>
      <p:ext uri="{BB962C8B-B14F-4D97-AF65-F5344CB8AC3E}">
        <p14:creationId xmlns:p14="http://schemas.microsoft.com/office/powerpoint/2010/main" val="2867222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21</a:t>
            </a:fld>
            <a:endParaRPr lang="en-AU"/>
          </a:p>
        </p:txBody>
      </p:sp>
    </p:spTree>
    <p:extLst>
      <p:ext uri="{BB962C8B-B14F-4D97-AF65-F5344CB8AC3E}">
        <p14:creationId xmlns:p14="http://schemas.microsoft.com/office/powerpoint/2010/main" val="281777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DF793F56-82A2-4934-B927-0154EEE5C833}" type="slidenum">
              <a:rPr lang="en-AU" smtClean="0"/>
              <a:t>22</a:t>
            </a:fld>
            <a:endParaRPr lang="en-AU"/>
          </a:p>
        </p:txBody>
      </p:sp>
    </p:spTree>
    <p:extLst>
      <p:ext uri="{BB962C8B-B14F-4D97-AF65-F5344CB8AC3E}">
        <p14:creationId xmlns:p14="http://schemas.microsoft.com/office/powerpoint/2010/main" val="273108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23</a:t>
            </a:fld>
            <a:endParaRPr lang="en-AU"/>
          </a:p>
        </p:txBody>
      </p:sp>
    </p:spTree>
    <p:extLst>
      <p:ext uri="{BB962C8B-B14F-4D97-AF65-F5344CB8AC3E}">
        <p14:creationId xmlns:p14="http://schemas.microsoft.com/office/powerpoint/2010/main" val="1150606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24</a:t>
            </a:fld>
            <a:endParaRPr lang="en-AU"/>
          </a:p>
        </p:txBody>
      </p:sp>
    </p:spTree>
    <p:extLst>
      <p:ext uri="{BB962C8B-B14F-4D97-AF65-F5344CB8AC3E}">
        <p14:creationId xmlns:p14="http://schemas.microsoft.com/office/powerpoint/2010/main" val="994897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25</a:t>
            </a:fld>
            <a:endParaRPr lang="en-AU"/>
          </a:p>
        </p:txBody>
      </p:sp>
    </p:spTree>
    <p:extLst>
      <p:ext uri="{BB962C8B-B14F-4D97-AF65-F5344CB8AC3E}">
        <p14:creationId xmlns:p14="http://schemas.microsoft.com/office/powerpoint/2010/main" val="715900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26</a:t>
            </a:fld>
            <a:endParaRPr lang="en-AU"/>
          </a:p>
        </p:txBody>
      </p:sp>
    </p:spTree>
    <p:extLst>
      <p:ext uri="{BB962C8B-B14F-4D97-AF65-F5344CB8AC3E}">
        <p14:creationId xmlns:p14="http://schemas.microsoft.com/office/powerpoint/2010/main" val="222343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27</a:t>
            </a:fld>
            <a:endParaRPr lang="en-AU"/>
          </a:p>
        </p:txBody>
      </p:sp>
    </p:spTree>
    <p:extLst>
      <p:ext uri="{BB962C8B-B14F-4D97-AF65-F5344CB8AC3E}">
        <p14:creationId xmlns:p14="http://schemas.microsoft.com/office/powerpoint/2010/main" val="227521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28</a:t>
            </a:fld>
            <a:endParaRPr lang="en-AU"/>
          </a:p>
        </p:txBody>
      </p:sp>
    </p:spTree>
    <p:extLst>
      <p:ext uri="{BB962C8B-B14F-4D97-AF65-F5344CB8AC3E}">
        <p14:creationId xmlns:p14="http://schemas.microsoft.com/office/powerpoint/2010/main" val="4060957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29</a:t>
            </a:fld>
            <a:endParaRPr lang="en-AU"/>
          </a:p>
        </p:txBody>
      </p:sp>
    </p:spTree>
    <p:extLst>
      <p:ext uri="{BB962C8B-B14F-4D97-AF65-F5344CB8AC3E}">
        <p14:creationId xmlns:p14="http://schemas.microsoft.com/office/powerpoint/2010/main" val="250758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3</a:t>
            </a:fld>
            <a:endParaRPr lang="en-AU"/>
          </a:p>
        </p:txBody>
      </p:sp>
    </p:spTree>
    <p:extLst>
      <p:ext uri="{BB962C8B-B14F-4D97-AF65-F5344CB8AC3E}">
        <p14:creationId xmlns:p14="http://schemas.microsoft.com/office/powerpoint/2010/main" val="3429158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30</a:t>
            </a:fld>
            <a:endParaRPr lang="en-AU"/>
          </a:p>
        </p:txBody>
      </p:sp>
    </p:spTree>
    <p:extLst>
      <p:ext uri="{BB962C8B-B14F-4D97-AF65-F5344CB8AC3E}">
        <p14:creationId xmlns:p14="http://schemas.microsoft.com/office/powerpoint/2010/main" val="3127993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31</a:t>
            </a:fld>
            <a:endParaRPr lang="en-AU"/>
          </a:p>
        </p:txBody>
      </p:sp>
    </p:spTree>
    <p:extLst>
      <p:ext uri="{BB962C8B-B14F-4D97-AF65-F5344CB8AC3E}">
        <p14:creationId xmlns:p14="http://schemas.microsoft.com/office/powerpoint/2010/main" val="4263415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32</a:t>
            </a:fld>
            <a:endParaRPr lang="en-AU"/>
          </a:p>
        </p:txBody>
      </p:sp>
    </p:spTree>
    <p:extLst>
      <p:ext uri="{BB962C8B-B14F-4D97-AF65-F5344CB8AC3E}">
        <p14:creationId xmlns:p14="http://schemas.microsoft.com/office/powerpoint/2010/main" val="228327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33</a:t>
            </a:fld>
            <a:endParaRPr lang="en-AU"/>
          </a:p>
        </p:txBody>
      </p:sp>
    </p:spTree>
    <p:extLst>
      <p:ext uri="{BB962C8B-B14F-4D97-AF65-F5344CB8AC3E}">
        <p14:creationId xmlns:p14="http://schemas.microsoft.com/office/powerpoint/2010/main" val="363557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34</a:t>
            </a:fld>
            <a:endParaRPr lang="en-AU"/>
          </a:p>
        </p:txBody>
      </p:sp>
    </p:spTree>
    <p:extLst>
      <p:ext uri="{BB962C8B-B14F-4D97-AF65-F5344CB8AC3E}">
        <p14:creationId xmlns:p14="http://schemas.microsoft.com/office/powerpoint/2010/main" val="370649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4</a:t>
            </a:fld>
            <a:endParaRPr lang="en-AU"/>
          </a:p>
        </p:txBody>
      </p:sp>
    </p:spTree>
    <p:extLst>
      <p:ext uri="{BB962C8B-B14F-4D97-AF65-F5344CB8AC3E}">
        <p14:creationId xmlns:p14="http://schemas.microsoft.com/office/powerpoint/2010/main" val="182071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5</a:t>
            </a:fld>
            <a:endParaRPr lang="en-AU"/>
          </a:p>
        </p:txBody>
      </p:sp>
    </p:spTree>
    <p:extLst>
      <p:ext uri="{BB962C8B-B14F-4D97-AF65-F5344CB8AC3E}">
        <p14:creationId xmlns:p14="http://schemas.microsoft.com/office/powerpoint/2010/main" val="405915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6</a:t>
            </a:fld>
            <a:endParaRPr lang="en-AU"/>
          </a:p>
        </p:txBody>
      </p:sp>
    </p:spTree>
    <p:extLst>
      <p:ext uri="{BB962C8B-B14F-4D97-AF65-F5344CB8AC3E}">
        <p14:creationId xmlns:p14="http://schemas.microsoft.com/office/powerpoint/2010/main" val="69044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7</a:t>
            </a:fld>
            <a:endParaRPr lang="en-AU"/>
          </a:p>
        </p:txBody>
      </p:sp>
    </p:spTree>
    <p:extLst>
      <p:ext uri="{BB962C8B-B14F-4D97-AF65-F5344CB8AC3E}">
        <p14:creationId xmlns:p14="http://schemas.microsoft.com/office/powerpoint/2010/main" val="83507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8</a:t>
            </a:fld>
            <a:endParaRPr lang="en-AU"/>
          </a:p>
        </p:txBody>
      </p:sp>
    </p:spTree>
    <p:extLst>
      <p:ext uri="{BB962C8B-B14F-4D97-AF65-F5344CB8AC3E}">
        <p14:creationId xmlns:p14="http://schemas.microsoft.com/office/powerpoint/2010/main" val="25346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F793F56-82A2-4934-B927-0154EEE5C833}" type="slidenum">
              <a:rPr lang="en-AU" smtClean="0"/>
              <a:t>9</a:t>
            </a:fld>
            <a:endParaRPr lang="en-AU"/>
          </a:p>
        </p:txBody>
      </p:sp>
    </p:spTree>
    <p:extLst>
      <p:ext uri="{BB962C8B-B14F-4D97-AF65-F5344CB8AC3E}">
        <p14:creationId xmlns:p14="http://schemas.microsoft.com/office/powerpoint/2010/main" val="3381824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D1AA9D0-0CBA-4788-94A7-BE34E2638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445" y="1638375"/>
            <a:ext cx="4594590" cy="1868720"/>
          </a:xfrm>
          <a:prstGeom prst="rect">
            <a:avLst/>
          </a:prstGeom>
        </p:spPr>
      </p:pic>
      <p:sp>
        <p:nvSpPr>
          <p:cNvPr id="18" name="Text Placeholder 17">
            <a:extLst>
              <a:ext uri="{FF2B5EF4-FFF2-40B4-BE49-F238E27FC236}">
                <a16:creationId xmlns:a16="http://schemas.microsoft.com/office/drawing/2014/main" id="{949A2B84-0290-4D1F-A8BA-FCFC8B24D396}"/>
              </a:ext>
            </a:extLst>
          </p:cNvPr>
          <p:cNvSpPr>
            <a:spLocks noGrp="1"/>
          </p:cNvSpPr>
          <p:nvPr>
            <p:ph type="body" sz="quarter" idx="11" hasCustomPrompt="1"/>
          </p:nvPr>
        </p:nvSpPr>
        <p:spPr>
          <a:xfrm>
            <a:off x="1066799" y="3748391"/>
            <a:ext cx="8229600" cy="2287804"/>
          </a:xfrm>
          <a:prstGeom prst="rect">
            <a:avLst/>
          </a:prstGeom>
        </p:spPr>
        <p:txBody>
          <a:bodyPr vert="horz" lIns="0" tIns="72000" rIns="72000" bIns="72000" rtlCol="0">
            <a:noAutofit/>
          </a:bodyPr>
          <a:lstStyle>
            <a:lvl1pPr>
              <a:defRPr lang="en-US" sz="4000" b="0" cap="all" baseline="0" dirty="0">
                <a:solidFill>
                  <a:srgbClr val="46C4DA"/>
                </a:solidFill>
                <a:latin typeface="Arial Black" panose="020B0A04020102020204" pitchFamily="34" charset="0"/>
              </a:defRPr>
            </a:lvl1pPr>
            <a:lvl2pPr marL="0" indent="0">
              <a:buNone/>
              <a:defRPr lang="en-US" sz="2000" dirty="0">
                <a:solidFill>
                  <a:schemeClr val="bg1"/>
                </a:solidFill>
              </a:defRPr>
            </a:lvl2pPr>
            <a:lvl3pPr marL="0" indent="0">
              <a:buNone/>
              <a:defRPr lang="en-US" sz="1200" dirty="0">
                <a:solidFill>
                  <a:schemeClr val="bg1"/>
                </a:solidFill>
              </a:defRPr>
            </a:lvl3pPr>
          </a:lstStyle>
          <a:p>
            <a:pPr lvl="0"/>
            <a:r>
              <a:rPr lang="en-US"/>
              <a:t>Presentation title</a:t>
            </a:r>
          </a:p>
          <a:p>
            <a:pPr lvl="1"/>
            <a:r>
              <a:rPr lang="en-US"/>
              <a:t>Secondary level heading</a:t>
            </a:r>
          </a:p>
          <a:p>
            <a:pPr lvl="2"/>
            <a:r>
              <a:rPr lang="en-US"/>
              <a:t>Date</a:t>
            </a:r>
          </a:p>
        </p:txBody>
      </p:sp>
      <p:sp>
        <p:nvSpPr>
          <p:cNvPr id="19" name="Oval 18">
            <a:extLst>
              <a:ext uri="{FF2B5EF4-FFF2-40B4-BE49-F238E27FC236}">
                <a16:creationId xmlns:a16="http://schemas.microsoft.com/office/drawing/2014/main" id="{4112440B-0BE0-4490-8912-40AB26D8C7BC}"/>
              </a:ext>
            </a:extLst>
          </p:cNvPr>
          <p:cNvSpPr/>
          <p:nvPr/>
        </p:nvSpPr>
        <p:spPr>
          <a:xfrm>
            <a:off x="10180961" y="393700"/>
            <a:ext cx="4085757" cy="4085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F77BDDA-1BF4-4DA7-9654-CB160E4D22D0}"/>
              </a:ext>
            </a:extLst>
          </p:cNvPr>
          <p:cNvGrpSpPr/>
          <p:nvPr/>
        </p:nvGrpSpPr>
        <p:grpSpPr>
          <a:xfrm>
            <a:off x="10180962" y="2342035"/>
            <a:ext cx="4090987" cy="4085757"/>
            <a:chOff x="11125200" y="6941453"/>
            <a:chExt cx="4090987" cy="4085757"/>
          </a:xfrm>
          <a:solidFill>
            <a:schemeClr val="bg2"/>
          </a:solidFill>
        </p:grpSpPr>
        <p:sp>
          <p:nvSpPr>
            <p:cNvPr id="21" name="Freeform: Shape 20">
              <a:extLst>
                <a:ext uri="{FF2B5EF4-FFF2-40B4-BE49-F238E27FC236}">
                  <a16:creationId xmlns:a16="http://schemas.microsoft.com/office/drawing/2014/main" id="{279498C4-1334-4662-8E16-F0E7A3AB1D59}"/>
                </a:ext>
              </a:extLst>
            </p:cNvPr>
            <p:cNvSpPr/>
            <p:nvPr/>
          </p:nvSpPr>
          <p:spPr>
            <a:xfrm>
              <a:off x="11125200" y="8001000"/>
              <a:ext cx="4090987" cy="3026210"/>
            </a:xfrm>
            <a:custGeom>
              <a:avLst/>
              <a:gdLst>
                <a:gd name="connsiteX0" fmla="*/ 2046241 w 4090987"/>
                <a:gd name="connsiteY0" fmla="*/ 1059547 h 3026209"/>
                <a:gd name="connsiteX1" fmla="*/ 253305 w 4090987"/>
                <a:gd name="connsiteY1" fmla="*/ 0 h 3026209"/>
                <a:gd name="connsiteX2" fmla="*/ 0 w 4090987"/>
                <a:gd name="connsiteY2" fmla="*/ 986694 h 3026209"/>
                <a:gd name="connsiteX3" fmla="*/ 2046241 w 4090987"/>
                <a:gd name="connsiteY3" fmla="*/ 3032935 h 3026209"/>
                <a:gd name="connsiteX4" fmla="*/ 4092482 w 4090987"/>
                <a:gd name="connsiteY4" fmla="*/ 986694 h 3026209"/>
                <a:gd name="connsiteX5" fmla="*/ 3839177 w 4090987"/>
                <a:gd name="connsiteY5" fmla="*/ 0 h 3026209"/>
                <a:gd name="connsiteX6" fmla="*/ 2046241 w 4090987"/>
                <a:gd name="connsiteY6" fmla="*/ 1059547 h 302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87" h="3026209">
                  <a:moveTo>
                    <a:pt x="2046241" y="1059547"/>
                  </a:moveTo>
                  <a:cubicBezTo>
                    <a:pt x="1273997" y="1059547"/>
                    <a:pt x="601693" y="631581"/>
                    <a:pt x="253305" y="0"/>
                  </a:cubicBezTo>
                  <a:cubicBezTo>
                    <a:pt x="91907" y="292720"/>
                    <a:pt x="0" y="628966"/>
                    <a:pt x="0" y="986694"/>
                  </a:cubicBezTo>
                  <a:cubicBezTo>
                    <a:pt x="0" y="2116852"/>
                    <a:pt x="916082" y="3032935"/>
                    <a:pt x="2046241" y="3032935"/>
                  </a:cubicBezTo>
                  <a:cubicBezTo>
                    <a:pt x="3176399" y="3032935"/>
                    <a:pt x="4092482" y="2116852"/>
                    <a:pt x="4092482" y="986694"/>
                  </a:cubicBezTo>
                  <a:cubicBezTo>
                    <a:pt x="4092482" y="628966"/>
                    <a:pt x="4000575" y="292534"/>
                    <a:pt x="3839177" y="0"/>
                  </a:cubicBezTo>
                  <a:cubicBezTo>
                    <a:pt x="3490789" y="631581"/>
                    <a:pt x="2818485" y="1059547"/>
                    <a:pt x="2046241" y="1059547"/>
                  </a:cubicBezTo>
                </a:path>
              </a:pathLst>
            </a:custGeom>
            <a:grpFill/>
            <a:ln w="1865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4081A7-CF08-46C8-A98C-3B1D46149F56}"/>
                </a:ext>
              </a:extLst>
            </p:cNvPr>
            <p:cNvSpPr/>
            <p:nvPr/>
          </p:nvSpPr>
          <p:spPr>
            <a:xfrm>
              <a:off x="11378505" y="6941453"/>
              <a:ext cx="3567938" cy="2110875"/>
            </a:xfrm>
            <a:custGeom>
              <a:avLst/>
              <a:gdLst>
                <a:gd name="connsiteX0" fmla="*/ 1792936 w 3567938"/>
                <a:gd name="connsiteY0" fmla="*/ 0 h 2110874"/>
                <a:gd name="connsiteX1" fmla="*/ 0 w 3567938"/>
                <a:gd name="connsiteY1" fmla="*/ 1059547 h 2110874"/>
                <a:gd name="connsiteX2" fmla="*/ 1792936 w 3567938"/>
                <a:gd name="connsiteY2" fmla="*/ 2119094 h 2110874"/>
                <a:gd name="connsiteX3" fmla="*/ 3585872 w 3567938"/>
                <a:gd name="connsiteY3" fmla="*/ 1059547 h 2110874"/>
                <a:gd name="connsiteX4" fmla="*/ 1792936 w 3567938"/>
                <a:gd name="connsiteY4" fmla="*/ 0 h 211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938" h="2110874">
                  <a:moveTo>
                    <a:pt x="1792936" y="0"/>
                  </a:moveTo>
                  <a:cubicBezTo>
                    <a:pt x="1020692" y="0"/>
                    <a:pt x="348388" y="427966"/>
                    <a:pt x="0" y="1059547"/>
                  </a:cubicBezTo>
                  <a:cubicBezTo>
                    <a:pt x="348388" y="1691128"/>
                    <a:pt x="1020692" y="2119094"/>
                    <a:pt x="1792936" y="2119094"/>
                  </a:cubicBezTo>
                  <a:cubicBezTo>
                    <a:pt x="2565180" y="2119094"/>
                    <a:pt x="3237484" y="1691128"/>
                    <a:pt x="3585872" y="1059547"/>
                  </a:cubicBezTo>
                  <a:cubicBezTo>
                    <a:pt x="3237484" y="427966"/>
                    <a:pt x="2565180" y="0"/>
                    <a:pt x="1792936" y="0"/>
                  </a:cubicBezTo>
                </a:path>
              </a:pathLst>
            </a:custGeom>
            <a:grpFill/>
            <a:ln w="18659"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BE469627-15CE-49E8-998D-76894C580FB1}"/>
              </a:ext>
            </a:extLst>
          </p:cNvPr>
          <p:cNvSpPr/>
          <p:nvPr/>
        </p:nvSpPr>
        <p:spPr>
          <a:xfrm>
            <a:off x="10427775" y="2339899"/>
            <a:ext cx="3583303" cy="2138441"/>
          </a:xfrm>
          <a:custGeom>
            <a:avLst/>
            <a:gdLst>
              <a:gd name="connsiteX0" fmla="*/ 1792936 w 3567938"/>
              <a:gd name="connsiteY0" fmla="*/ 0 h 2110874"/>
              <a:gd name="connsiteX1" fmla="*/ 0 w 3567938"/>
              <a:gd name="connsiteY1" fmla="*/ 1059547 h 2110874"/>
              <a:gd name="connsiteX2" fmla="*/ 1792936 w 3567938"/>
              <a:gd name="connsiteY2" fmla="*/ 2119094 h 2110874"/>
              <a:gd name="connsiteX3" fmla="*/ 3585872 w 3567938"/>
              <a:gd name="connsiteY3" fmla="*/ 1059547 h 2110874"/>
              <a:gd name="connsiteX4" fmla="*/ 1792936 w 3567938"/>
              <a:gd name="connsiteY4" fmla="*/ 0 h 211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938" h="2110874">
                <a:moveTo>
                  <a:pt x="1792936" y="0"/>
                </a:moveTo>
                <a:cubicBezTo>
                  <a:pt x="1020692" y="0"/>
                  <a:pt x="348388" y="427966"/>
                  <a:pt x="0" y="1059547"/>
                </a:cubicBezTo>
                <a:cubicBezTo>
                  <a:pt x="348388" y="1691128"/>
                  <a:pt x="1020692" y="2119094"/>
                  <a:pt x="1792936" y="2119094"/>
                </a:cubicBezTo>
                <a:cubicBezTo>
                  <a:pt x="2565180" y="2119094"/>
                  <a:pt x="3237484" y="1691128"/>
                  <a:pt x="3585872" y="1059547"/>
                </a:cubicBezTo>
                <a:cubicBezTo>
                  <a:pt x="3237484" y="427966"/>
                  <a:pt x="2565180" y="0"/>
                  <a:pt x="1792936" y="0"/>
                </a:cubicBezTo>
              </a:path>
            </a:pathLst>
          </a:custGeom>
          <a:solidFill>
            <a:schemeClr val="accent2"/>
          </a:solidFill>
          <a:ln w="18659"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3599C64F-24CD-4966-B50B-6CFE62E4BD9D}"/>
              </a:ext>
            </a:extLst>
          </p:cNvPr>
          <p:cNvCxnSpPr>
            <a:cxnSpLocks/>
          </p:cNvCxnSpPr>
          <p:nvPr/>
        </p:nvCxnSpPr>
        <p:spPr>
          <a:xfrm>
            <a:off x="1066800" y="3409950"/>
            <a:ext cx="9267372" cy="0"/>
          </a:xfrm>
          <a:prstGeom prst="line">
            <a:avLst/>
          </a:prstGeom>
          <a:ln w="158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3841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E95EFF-27D3-4F05-860F-F152EAFCD655}"/>
              </a:ext>
            </a:extLst>
          </p:cNvPr>
          <p:cNvSpPr>
            <a:spLocks noGrp="1"/>
          </p:cNvSpPr>
          <p:nvPr>
            <p:ph type="sldNum" sz="quarter" idx="10"/>
          </p:nvPr>
        </p:nvSpPr>
        <p:spPr/>
        <p:txBody>
          <a:bodyPr/>
          <a:lstStyle/>
          <a:p>
            <a:fld id="{588D8DAC-0B67-4B1D-B2A1-D16B4F6DEF9E}" type="slidenum">
              <a:rPr lang="en-AU" smtClean="0"/>
              <a:t>‹#›</a:t>
            </a:fld>
            <a:endParaRPr lang="en-AU"/>
          </a:p>
        </p:txBody>
      </p:sp>
      <p:sp>
        <p:nvSpPr>
          <p:cNvPr id="4" name="Title 3">
            <a:extLst>
              <a:ext uri="{FF2B5EF4-FFF2-40B4-BE49-F238E27FC236}">
                <a16:creationId xmlns:a16="http://schemas.microsoft.com/office/drawing/2014/main" id="{75DA9021-945A-43EB-9F03-B1E97F94203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817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logo devic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8A9B22F-D53A-447B-BB30-96DD30181114}"/>
              </a:ext>
            </a:extLst>
          </p:cNvPr>
          <p:cNvSpPr>
            <a:spLocks noGrp="1"/>
          </p:cNvSpPr>
          <p:nvPr>
            <p:ph type="body" sz="quarter" idx="11" hasCustomPrompt="1"/>
          </p:nvPr>
        </p:nvSpPr>
        <p:spPr>
          <a:xfrm>
            <a:off x="530224" y="2856161"/>
            <a:ext cx="5814000" cy="1145680"/>
          </a:xfrm>
          <a:prstGeom prst="rect">
            <a:avLst/>
          </a:prstGeom>
        </p:spPr>
        <p:txBody>
          <a:bodyPr wrap="square" anchor="ctr" anchorCtr="0">
            <a:noAutofit/>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sz="4000" b="0" cap="all" baseline="0">
                <a:solidFill>
                  <a:schemeClr val="accent1"/>
                </a:solidFill>
                <a:latin typeface="Arial Black" panose="020B0A04020102020204" pitchFamily="34" charset="0"/>
              </a:defRPr>
            </a:lvl1pPr>
            <a:lvl2pPr marL="0" indent="0">
              <a:spcBef>
                <a:spcPts val="600"/>
              </a:spcBef>
              <a:buNone/>
              <a:defRPr sz="2400" b="0"/>
            </a:lvl2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a:t>Divider title</a:t>
            </a:r>
          </a:p>
          <a:p>
            <a:pPr lvl="1"/>
            <a:r>
              <a:rPr lang="en-US"/>
              <a:t>Divider subtitle (if required)</a:t>
            </a:r>
          </a:p>
        </p:txBody>
      </p:sp>
      <p:grpSp>
        <p:nvGrpSpPr>
          <p:cNvPr id="2" name="Group 1">
            <a:extLst>
              <a:ext uri="{FF2B5EF4-FFF2-40B4-BE49-F238E27FC236}">
                <a16:creationId xmlns:a16="http://schemas.microsoft.com/office/drawing/2014/main" id="{D39F45F3-0653-42FB-A298-D944CDE9AC40}"/>
              </a:ext>
            </a:extLst>
          </p:cNvPr>
          <p:cNvGrpSpPr/>
          <p:nvPr userDrawn="1"/>
        </p:nvGrpSpPr>
        <p:grpSpPr>
          <a:xfrm>
            <a:off x="7553876" y="411954"/>
            <a:ext cx="4090988" cy="6034092"/>
            <a:chOff x="7553876" y="393700"/>
            <a:chExt cx="4090988" cy="6034092"/>
          </a:xfrm>
        </p:grpSpPr>
        <p:sp>
          <p:nvSpPr>
            <p:cNvPr id="5" name="Oval 4">
              <a:extLst>
                <a:ext uri="{FF2B5EF4-FFF2-40B4-BE49-F238E27FC236}">
                  <a16:creationId xmlns:a16="http://schemas.microsoft.com/office/drawing/2014/main" id="{7762BC21-8F4D-424F-88B0-C2647EA24E75}"/>
                </a:ext>
              </a:extLst>
            </p:cNvPr>
            <p:cNvSpPr/>
            <p:nvPr userDrawn="1"/>
          </p:nvSpPr>
          <p:spPr>
            <a:xfrm>
              <a:off x="7553876" y="393700"/>
              <a:ext cx="4085757" cy="4085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70163C7-831E-437A-B9DB-DEA1277AA13B}"/>
                </a:ext>
              </a:extLst>
            </p:cNvPr>
            <p:cNvGrpSpPr/>
            <p:nvPr userDrawn="1"/>
          </p:nvGrpSpPr>
          <p:grpSpPr>
            <a:xfrm>
              <a:off x="7553877" y="2342035"/>
              <a:ext cx="4090987" cy="4085757"/>
              <a:chOff x="11125200" y="6941453"/>
              <a:chExt cx="4090987" cy="4085757"/>
            </a:xfrm>
            <a:solidFill>
              <a:schemeClr val="bg2"/>
            </a:solidFill>
          </p:grpSpPr>
          <p:sp>
            <p:nvSpPr>
              <p:cNvPr id="9" name="Freeform: Shape 8">
                <a:extLst>
                  <a:ext uri="{FF2B5EF4-FFF2-40B4-BE49-F238E27FC236}">
                    <a16:creationId xmlns:a16="http://schemas.microsoft.com/office/drawing/2014/main" id="{0ECEC71E-30BB-4619-87A1-EEB54F878CAE}"/>
                  </a:ext>
                </a:extLst>
              </p:cNvPr>
              <p:cNvSpPr/>
              <p:nvPr/>
            </p:nvSpPr>
            <p:spPr>
              <a:xfrm>
                <a:off x="11125200" y="8001000"/>
                <a:ext cx="4090987" cy="3026210"/>
              </a:xfrm>
              <a:custGeom>
                <a:avLst/>
                <a:gdLst>
                  <a:gd name="connsiteX0" fmla="*/ 2046241 w 4090987"/>
                  <a:gd name="connsiteY0" fmla="*/ 1059547 h 3026209"/>
                  <a:gd name="connsiteX1" fmla="*/ 253305 w 4090987"/>
                  <a:gd name="connsiteY1" fmla="*/ 0 h 3026209"/>
                  <a:gd name="connsiteX2" fmla="*/ 0 w 4090987"/>
                  <a:gd name="connsiteY2" fmla="*/ 986694 h 3026209"/>
                  <a:gd name="connsiteX3" fmla="*/ 2046241 w 4090987"/>
                  <a:gd name="connsiteY3" fmla="*/ 3032935 h 3026209"/>
                  <a:gd name="connsiteX4" fmla="*/ 4092482 w 4090987"/>
                  <a:gd name="connsiteY4" fmla="*/ 986694 h 3026209"/>
                  <a:gd name="connsiteX5" fmla="*/ 3839177 w 4090987"/>
                  <a:gd name="connsiteY5" fmla="*/ 0 h 3026209"/>
                  <a:gd name="connsiteX6" fmla="*/ 2046241 w 4090987"/>
                  <a:gd name="connsiteY6" fmla="*/ 1059547 h 302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87" h="3026209">
                    <a:moveTo>
                      <a:pt x="2046241" y="1059547"/>
                    </a:moveTo>
                    <a:cubicBezTo>
                      <a:pt x="1273997" y="1059547"/>
                      <a:pt x="601693" y="631581"/>
                      <a:pt x="253305" y="0"/>
                    </a:cubicBezTo>
                    <a:cubicBezTo>
                      <a:pt x="91907" y="292720"/>
                      <a:pt x="0" y="628966"/>
                      <a:pt x="0" y="986694"/>
                    </a:cubicBezTo>
                    <a:cubicBezTo>
                      <a:pt x="0" y="2116852"/>
                      <a:pt x="916082" y="3032935"/>
                      <a:pt x="2046241" y="3032935"/>
                    </a:cubicBezTo>
                    <a:cubicBezTo>
                      <a:pt x="3176399" y="3032935"/>
                      <a:pt x="4092482" y="2116852"/>
                      <a:pt x="4092482" y="986694"/>
                    </a:cubicBezTo>
                    <a:cubicBezTo>
                      <a:pt x="4092482" y="628966"/>
                      <a:pt x="4000575" y="292534"/>
                      <a:pt x="3839177" y="0"/>
                    </a:cubicBezTo>
                    <a:cubicBezTo>
                      <a:pt x="3490789" y="631581"/>
                      <a:pt x="2818485" y="1059547"/>
                      <a:pt x="2046241" y="1059547"/>
                    </a:cubicBezTo>
                  </a:path>
                </a:pathLst>
              </a:custGeom>
              <a:grpFill/>
              <a:ln w="1865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FBCABD7-2112-43E7-BB42-B86D26B7FD80}"/>
                  </a:ext>
                </a:extLst>
              </p:cNvPr>
              <p:cNvSpPr/>
              <p:nvPr/>
            </p:nvSpPr>
            <p:spPr>
              <a:xfrm>
                <a:off x="11378505" y="6941453"/>
                <a:ext cx="3567938" cy="2110875"/>
              </a:xfrm>
              <a:custGeom>
                <a:avLst/>
                <a:gdLst>
                  <a:gd name="connsiteX0" fmla="*/ 1792936 w 3567938"/>
                  <a:gd name="connsiteY0" fmla="*/ 0 h 2110874"/>
                  <a:gd name="connsiteX1" fmla="*/ 0 w 3567938"/>
                  <a:gd name="connsiteY1" fmla="*/ 1059547 h 2110874"/>
                  <a:gd name="connsiteX2" fmla="*/ 1792936 w 3567938"/>
                  <a:gd name="connsiteY2" fmla="*/ 2119094 h 2110874"/>
                  <a:gd name="connsiteX3" fmla="*/ 3585872 w 3567938"/>
                  <a:gd name="connsiteY3" fmla="*/ 1059547 h 2110874"/>
                  <a:gd name="connsiteX4" fmla="*/ 1792936 w 3567938"/>
                  <a:gd name="connsiteY4" fmla="*/ 0 h 211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938" h="2110874">
                    <a:moveTo>
                      <a:pt x="1792936" y="0"/>
                    </a:moveTo>
                    <a:cubicBezTo>
                      <a:pt x="1020692" y="0"/>
                      <a:pt x="348388" y="427966"/>
                      <a:pt x="0" y="1059547"/>
                    </a:cubicBezTo>
                    <a:cubicBezTo>
                      <a:pt x="348388" y="1691128"/>
                      <a:pt x="1020692" y="2119094"/>
                      <a:pt x="1792936" y="2119094"/>
                    </a:cubicBezTo>
                    <a:cubicBezTo>
                      <a:pt x="2565180" y="2119094"/>
                      <a:pt x="3237484" y="1691128"/>
                      <a:pt x="3585872" y="1059547"/>
                    </a:cubicBezTo>
                    <a:cubicBezTo>
                      <a:pt x="3237484" y="427966"/>
                      <a:pt x="2565180" y="0"/>
                      <a:pt x="1792936" y="0"/>
                    </a:cubicBezTo>
                  </a:path>
                </a:pathLst>
              </a:custGeom>
              <a:grpFill/>
              <a:ln w="18659" cap="flat">
                <a:noFill/>
                <a:prstDash val="solid"/>
                <a:miter/>
              </a:ln>
            </p:spPr>
            <p:txBody>
              <a:bodyPr rtlCol="0" anchor="ctr"/>
              <a:lstStyle/>
              <a:p>
                <a:endParaRPr lang="en-US"/>
              </a:p>
            </p:txBody>
          </p:sp>
        </p:grpSp>
        <p:sp>
          <p:nvSpPr>
            <p:cNvPr id="12" name="Freeform: Shape 11">
              <a:extLst>
                <a:ext uri="{FF2B5EF4-FFF2-40B4-BE49-F238E27FC236}">
                  <a16:creationId xmlns:a16="http://schemas.microsoft.com/office/drawing/2014/main" id="{ED4327E4-4CFC-46E3-9C6D-94923EF26E3A}"/>
                </a:ext>
              </a:extLst>
            </p:cNvPr>
            <p:cNvSpPr/>
            <p:nvPr userDrawn="1"/>
          </p:nvSpPr>
          <p:spPr>
            <a:xfrm>
              <a:off x="7800690" y="2339899"/>
              <a:ext cx="3583303" cy="2138441"/>
            </a:xfrm>
            <a:custGeom>
              <a:avLst/>
              <a:gdLst>
                <a:gd name="connsiteX0" fmla="*/ 1792936 w 3567938"/>
                <a:gd name="connsiteY0" fmla="*/ 0 h 2110874"/>
                <a:gd name="connsiteX1" fmla="*/ 0 w 3567938"/>
                <a:gd name="connsiteY1" fmla="*/ 1059547 h 2110874"/>
                <a:gd name="connsiteX2" fmla="*/ 1792936 w 3567938"/>
                <a:gd name="connsiteY2" fmla="*/ 2119094 h 2110874"/>
                <a:gd name="connsiteX3" fmla="*/ 3585872 w 3567938"/>
                <a:gd name="connsiteY3" fmla="*/ 1059547 h 2110874"/>
                <a:gd name="connsiteX4" fmla="*/ 1792936 w 3567938"/>
                <a:gd name="connsiteY4" fmla="*/ 0 h 211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938" h="2110874">
                  <a:moveTo>
                    <a:pt x="1792936" y="0"/>
                  </a:moveTo>
                  <a:cubicBezTo>
                    <a:pt x="1020692" y="0"/>
                    <a:pt x="348388" y="427966"/>
                    <a:pt x="0" y="1059547"/>
                  </a:cubicBezTo>
                  <a:cubicBezTo>
                    <a:pt x="348388" y="1691128"/>
                    <a:pt x="1020692" y="2119094"/>
                    <a:pt x="1792936" y="2119094"/>
                  </a:cubicBezTo>
                  <a:cubicBezTo>
                    <a:pt x="2565180" y="2119094"/>
                    <a:pt x="3237484" y="1691128"/>
                    <a:pt x="3585872" y="1059547"/>
                  </a:cubicBezTo>
                  <a:cubicBezTo>
                    <a:pt x="3237484" y="427966"/>
                    <a:pt x="2565180" y="0"/>
                    <a:pt x="1792936" y="0"/>
                  </a:cubicBezTo>
                </a:path>
              </a:pathLst>
            </a:custGeom>
            <a:solidFill>
              <a:schemeClr val="accent2"/>
            </a:solidFill>
            <a:ln w="18659" cap="flat">
              <a:noFill/>
              <a:prstDash val="solid"/>
              <a:miter/>
            </a:ln>
          </p:spPr>
          <p:txBody>
            <a:bodyPr rtlCol="0" anchor="ctr"/>
            <a:lstStyle/>
            <a:p>
              <a:endParaRPr lang="en-US"/>
            </a:p>
          </p:txBody>
        </p:sp>
      </p:grpSp>
      <p:pic>
        <p:nvPicPr>
          <p:cNvPr id="13" name="Graphic 17">
            <a:extLst>
              <a:ext uri="{FF2B5EF4-FFF2-40B4-BE49-F238E27FC236}">
                <a16:creationId xmlns:a16="http://schemas.microsoft.com/office/drawing/2014/main" id="{F6F59F5B-51A5-43B4-BB8D-2457E73C2B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9772" y="5985828"/>
            <a:ext cx="2109788" cy="525596"/>
          </a:xfrm>
          <a:prstGeom prst="rect">
            <a:avLst/>
          </a:prstGeom>
        </p:spPr>
      </p:pic>
    </p:spTree>
    <p:extLst>
      <p:ext uri="{BB962C8B-B14F-4D97-AF65-F5344CB8AC3E}">
        <p14:creationId xmlns:p14="http://schemas.microsoft.com/office/powerpoint/2010/main" val="425015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613464-DCE6-4ED5-B03F-051AA5699A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40741"/>
          <a:stretch/>
        </p:blipFill>
        <p:spPr>
          <a:xfrm>
            <a:off x="0" y="0"/>
            <a:ext cx="6096000" cy="6858000"/>
          </a:xfrm>
          <a:prstGeom prst="rect">
            <a:avLst/>
          </a:prstGeom>
        </p:spPr>
      </p:pic>
      <p:sp>
        <p:nvSpPr>
          <p:cNvPr id="3" name="Slide Number Placeholder 2">
            <a:extLst>
              <a:ext uri="{FF2B5EF4-FFF2-40B4-BE49-F238E27FC236}">
                <a16:creationId xmlns:a16="http://schemas.microsoft.com/office/drawing/2014/main" id="{D0829312-B6F1-41D6-B4BB-441A4939E91F}"/>
              </a:ext>
            </a:extLst>
          </p:cNvPr>
          <p:cNvSpPr>
            <a:spLocks noGrp="1"/>
          </p:cNvSpPr>
          <p:nvPr>
            <p:ph type="sldNum" sz="quarter" idx="10"/>
          </p:nvPr>
        </p:nvSpPr>
        <p:spPr/>
        <p:txBody>
          <a:bodyPr/>
          <a:lstStyle/>
          <a:p>
            <a:fld id="{588D8DAC-0B67-4B1D-B2A1-D16B4F6DEF9E}" type="slidenum">
              <a:rPr lang="en-AU" smtClean="0"/>
              <a:t>‹#›</a:t>
            </a:fld>
            <a:endParaRPr lang="en-AU"/>
          </a:p>
        </p:txBody>
      </p:sp>
      <p:sp>
        <p:nvSpPr>
          <p:cNvPr id="12" name="Text Placeholder 11">
            <a:extLst>
              <a:ext uri="{FF2B5EF4-FFF2-40B4-BE49-F238E27FC236}">
                <a16:creationId xmlns:a16="http://schemas.microsoft.com/office/drawing/2014/main" id="{89C05A26-A7A8-4393-A22D-5CA9C179ABCF}"/>
              </a:ext>
            </a:extLst>
          </p:cNvPr>
          <p:cNvSpPr>
            <a:spLocks noGrp="1"/>
          </p:cNvSpPr>
          <p:nvPr>
            <p:ph type="body" sz="quarter" idx="13" hasCustomPrompt="1"/>
          </p:nvPr>
        </p:nvSpPr>
        <p:spPr>
          <a:xfrm>
            <a:off x="4330700" y="512763"/>
            <a:ext cx="7310438" cy="5653087"/>
          </a:xfrm>
          <a:prstGeom prst="rect">
            <a:avLst/>
          </a:prstGeom>
          <a:solidFill>
            <a:schemeClr val="tx1"/>
          </a:solidFill>
        </p:spPr>
        <p:txBody>
          <a:bodyPr lIns="468000" tIns="1296000" rIns="468000" bIns="1080000"/>
          <a:lstStyle>
            <a:lvl1pPr>
              <a:spcBef>
                <a:spcPts val="1800"/>
              </a:spcBef>
              <a:defRPr sz="1800">
                <a:solidFill>
                  <a:schemeClr val="bg1"/>
                </a:solidFill>
              </a:defRPr>
            </a:lvl1pPr>
            <a:lvl2pPr>
              <a:spcBef>
                <a:spcPts val="0"/>
              </a:spcBef>
              <a:defRPr sz="1200"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level 1</a:t>
            </a:r>
          </a:p>
          <a:p>
            <a:pPr lvl="1"/>
            <a:r>
              <a:rPr lang="en-US"/>
              <a:t>Agenda item level 2</a:t>
            </a:r>
          </a:p>
        </p:txBody>
      </p:sp>
      <p:sp>
        <p:nvSpPr>
          <p:cNvPr id="2" name="Title 1">
            <a:extLst>
              <a:ext uri="{FF2B5EF4-FFF2-40B4-BE49-F238E27FC236}">
                <a16:creationId xmlns:a16="http://schemas.microsoft.com/office/drawing/2014/main" id="{CC5BAA1E-F959-4D0F-A08A-44A5BE2FC579}"/>
              </a:ext>
            </a:extLst>
          </p:cNvPr>
          <p:cNvSpPr>
            <a:spLocks noGrp="1"/>
          </p:cNvSpPr>
          <p:nvPr>
            <p:ph type="title" hasCustomPrompt="1"/>
          </p:nvPr>
        </p:nvSpPr>
        <p:spPr>
          <a:xfrm>
            <a:off x="4783138" y="906039"/>
            <a:ext cx="2392386" cy="615553"/>
          </a:xfrm>
        </p:spPr>
        <p:txBody>
          <a:bodyPr wrap="none" anchor="ctr" anchorCtr="0">
            <a:spAutoFit/>
          </a:bodyPr>
          <a:lstStyle>
            <a:lvl1pPr>
              <a:lnSpc>
                <a:spcPct val="100000"/>
              </a:lnSpc>
              <a:defRPr sz="4000" b="0">
                <a:solidFill>
                  <a:schemeClr val="accent1"/>
                </a:solidFill>
                <a:latin typeface="Arial Black" panose="020B0A04020102020204" pitchFamily="34" charset="0"/>
              </a:defRPr>
            </a:lvl1pPr>
          </a:lstStyle>
          <a:p>
            <a:r>
              <a:rPr lang="en-US"/>
              <a:t>agenda</a:t>
            </a:r>
            <a:endParaRPr lang="en-AU"/>
          </a:p>
        </p:txBody>
      </p:sp>
    </p:spTree>
    <p:extLst>
      <p:ext uri="{BB962C8B-B14F-4D97-AF65-F5344CB8AC3E}">
        <p14:creationId xmlns:p14="http://schemas.microsoft.com/office/powerpoint/2010/main" val="33481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F63171-F0F2-448E-8345-EA00E3611E90}"/>
              </a:ext>
            </a:extLst>
          </p:cNvPr>
          <p:cNvSpPr>
            <a:spLocks noGrp="1"/>
          </p:cNvSpPr>
          <p:nvPr>
            <p:ph type="sldNum" sz="quarter" idx="10"/>
          </p:nvPr>
        </p:nvSpPr>
        <p:spPr/>
        <p:txBody>
          <a:bodyPr/>
          <a:lstStyle/>
          <a:p>
            <a:fld id="{588D8DAC-0B67-4B1D-B2A1-D16B4F6DEF9E}" type="slidenum">
              <a:rPr lang="en-AU" smtClean="0"/>
              <a:t>‹#›</a:t>
            </a:fld>
            <a:endParaRPr lang="en-AU"/>
          </a:p>
        </p:txBody>
      </p:sp>
      <p:sp>
        <p:nvSpPr>
          <p:cNvPr id="16" name="Title 15">
            <a:extLst>
              <a:ext uri="{FF2B5EF4-FFF2-40B4-BE49-F238E27FC236}">
                <a16:creationId xmlns:a16="http://schemas.microsoft.com/office/drawing/2014/main" id="{A42619C8-48B5-419F-B5AD-B144F36E2F88}"/>
              </a:ext>
            </a:extLst>
          </p:cNvPr>
          <p:cNvSpPr>
            <a:spLocks noGrp="1"/>
          </p:cNvSpPr>
          <p:nvPr>
            <p:ph type="title"/>
          </p:nvPr>
        </p:nvSpPr>
        <p:spPr/>
        <p:txBody>
          <a:bodyPr/>
          <a:lstStyle/>
          <a:p>
            <a:r>
              <a:rPr lang="en-US"/>
              <a:t>Click to edit Master title style</a:t>
            </a:r>
            <a:endParaRPr lang="en-AU"/>
          </a:p>
        </p:txBody>
      </p:sp>
      <p:sp>
        <p:nvSpPr>
          <p:cNvPr id="5" name="Content Placeholder 2">
            <a:extLst>
              <a:ext uri="{FF2B5EF4-FFF2-40B4-BE49-F238E27FC236}">
                <a16:creationId xmlns:a16="http://schemas.microsoft.com/office/drawing/2014/main" id="{E9FF4D9E-D5AA-497C-8E64-878E214B2B11}"/>
              </a:ext>
            </a:extLst>
          </p:cNvPr>
          <p:cNvSpPr>
            <a:spLocks noGrp="1"/>
          </p:cNvSpPr>
          <p:nvPr>
            <p:ph idx="1"/>
          </p:nvPr>
        </p:nvSpPr>
        <p:spPr>
          <a:xfrm>
            <a:off x="515938" y="1412875"/>
            <a:ext cx="1112520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9985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1E62E-B7A2-4D8A-B452-DE6834AD2C70}"/>
              </a:ext>
            </a:extLst>
          </p:cNvPr>
          <p:cNvSpPr>
            <a:spLocks noGrp="1"/>
          </p:cNvSpPr>
          <p:nvPr>
            <p:ph type="sldNum" sz="quarter" idx="10"/>
          </p:nvPr>
        </p:nvSpPr>
        <p:spPr/>
        <p:txBody>
          <a:bodyPr/>
          <a:lstStyle/>
          <a:p>
            <a:fld id="{588D8DAC-0B67-4B1D-B2A1-D16B4F6DEF9E}" type="slidenum">
              <a:rPr lang="en-AU" smtClean="0"/>
              <a:t>‹#›</a:t>
            </a:fld>
            <a:endParaRPr lang="en-AU"/>
          </a:p>
        </p:txBody>
      </p:sp>
      <p:sp>
        <p:nvSpPr>
          <p:cNvPr id="5" name="Text Placeholder 4">
            <a:extLst>
              <a:ext uri="{FF2B5EF4-FFF2-40B4-BE49-F238E27FC236}">
                <a16:creationId xmlns:a16="http://schemas.microsoft.com/office/drawing/2014/main" id="{3F4AE848-D241-4E17-A416-28BF3439BF58}"/>
              </a:ext>
            </a:extLst>
          </p:cNvPr>
          <p:cNvSpPr>
            <a:spLocks noGrp="1"/>
          </p:cNvSpPr>
          <p:nvPr>
            <p:ph type="body" sz="quarter" idx="11"/>
          </p:nvPr>
        </p:nvSpPr>
        <p:spPr>
          <a:xfrm>
            <a:off x="533399" y="1412875"/>
            <a:ext cx="5400675"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77C25A50-BCDB-4D2C-828D-B9F535A7CA4D}"/>
              </a:ext>
            </a:extLst>
          </p:cNvPr>
          <p:cNvSpPr>
            <a:spLocks noGrp="1"/>
          </p:cNvSpPr>
          <p:nvPr>
            <p:ph type="body" sz="quarter" idx="12"/>
          </p:nvPr>
        </p:nvSpPr>
        <p:spPr>
          <a:xfrm>
            <a:off x="6240463" y="1412875"/>
            <a:ext cx="5400675"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0">
            <a:extLst>
              <a:ext uri="{FF2B5EF4-FFF2-40B4-BE49-F238E27FC236}">
                <a16:creationId xmlns:a16="http://schemas.microsoft.com/office/drawing/2014/main" id="{56DF8FBC-EE9C-46E9-84C0-4647E57F745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13268899"/>
      </p:ext>
    </p:extLst>
  </p:cSld>
  <p:clrMapOvr>
    <a:masterClrMapping/>
  </p:clrMapOvr>
  <p:extLst>
    <p:ext uri="{DCECCB84-F9BA-43D5-87BE-67443E8EF086}">
      <p15:sldGuideLst xmlns:p15="http://schemas.microsoft.com/office/powerpoint/2012/main">
        <p15:guide id="1" pos="3727">
          <p15:clr>
            <a:srgbClr val="FBAE40"/>
          </p15:clr>
        </p15:guide>
        <p15:guide id="2" pos="39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1 col text and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E15B9D-D387-4A9A-8608-D0DDBFC93CD3}"/>
              </a:ext>
            </a:extLst>
          </p:cNvPr>
          <p:cNvSpPr>
            <a:spLocks noGrp="1"/>
          </p:cNvSpPr>
          <p:nvPr>
            <p:ph type="sldNum" sz="quarter" idx="10"/>
          </p:nvPr>
        </p:nvSpPr>
        <p:spPr/>
        <p:txBody>
          <a:bodyPr/>
          <a:lstStyle>
            <a:lvl1pPr>
              <a:defRPr>
                <a:solidFill>
                  <a:schemeClr val="bg1"/>
                </a:solidFill>
              </a:defRPr>
            </a:lvl1pPr>
          </a:lstStyle>
          <a:p>
            <a:fld id="{588D8DAC-0B67-4B1D-B2A1-D16B4F6DEF9E}" type="slidenum">
              <a:rPr lang="en-AU" smtClean="0"/>
              <a:t>‹#›</a:t>
            </a:fld>
            <a:endParaRPr lang="en-AU"/>
          </a:p>
        </p:txBody>
      </p:sp>
      <p:sp>
        <p:nvSpPr>
          <p:cNvPr id="4" name="Text Placeholder 3">
            <a:extLst>
              <a:ext uri="{FF2B5EF4-FFF2-40B4-BE49-F238E27FC236}">
                <a16:creationId xmlns:a16="http://schemas.microsoft.com/office/drawing/2014/main" id="{F1864213-F1B7-448A-8EEF-8B8EB4C32E86}"/>
              </a:ext>
            </a:extLst>
          </p:cNvPr>
          <p:cNvSpPr>
            <a:spLocks noGrp="1"/>
          </p:cNvSpPr>
          <p:nvPr>
            <p:ph type="body" sz="quarter" idx="12"/>
          </p:nvPr>
        </p:nvSpPr>
        <p:spPr>
          <a:xfrm>
            <a:off x="533400" y="1412875"/>
            <a:ext cx="6713537"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4">
            <a:extLst>
              <a:ext uri="{FF2B5EF4-FFF2-40B4-BE49-F238E27FC236}">
                <a16:creationId xmlns:a16="http://schemas.microsoft.com/office/drawing/2014/main" id="{78E4A9CA-559E-4A69-9C19-3E03D82C3AF1}"/>
              </a:ext>
            </a:extLst>
          </p:cNvPr>
          <p:cNvSpPr>
            <a:spLocks noGrp="1"/>
          </p:cNvSpPr>
          <p:nvPr>
            <p:ph type="title"/>
          </p:nvPr>
        </p:nvSpPr>
        <p:spPr>
          <a:xfrm>
            <a:off x="515938" y="763368"/>
            <a:ext cx="6730999" cy="369332"/>
          </a:xfrm>
        </p:spPr>
        <p:txBody>
          <a:bodyPr/>
          <a:lstStyle/>
          <a:p>
            <a:r>
              <a:rPr lang="en-US"/>
              <a:t>Click to edit Master title style</a:t>
            </a:r>
            <a:endParaRPr lang="en-AU"/>
          </a:p>
        </p:txBody>
      </p:sp>
    </p:spTree>
    <p:extLst>
      <p:ext uri="{BB962C8B-B14F-4D97-AF65-F5344CB8AC3E}">
        <p14:creationId xmlns:p14="http://schemas.microsoft.com/office/powerpoint/2010/main" val="989430648"/>
      </p:ext>
    </p:extLst>
  </p:cSld>
  <p:clrMapOvr>
    <a:masterClrMapping/>
  </p:clrMapOvr>
  <p:extLst>
    <p:ext uri="{DCECCB84-F9BA-43D5-87BE-67443E8EF086}">
      <p15:sldGuideLst xmlns:p15="http://schemas.microsoft.com/office/powerpoint/2012/main">
        <p15:guide id="1" pos="4747">
          <p15:clr>
            <a:srgbClr val="FBAE40"/>
          </p15:clr>
        </p15:guide>
        <p15:guide id="2" pos="45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A1D908-1DDA-4B18-ABC7-4E58DA1F0A24}"/>
              </a:ext>
            </a:extLst>
          </p:cNvPr>
          <p:cNvSpPr>
            <a:spLocks noGrp="1"/>
          </p:cNvSpPr>
          <p:nvPr>
            <p:ph type="body" sz="quarter" idx="14"/>
          </p:nvPr>
        </p:nvSpPr>
        <p:spPr>
          <a:xfrm>
            <a:off x="0" y="0"/>
            <a:ext cx="5916613" cy="6858000"/>
          </a:xfrm>
          <a:prstGeom prst="rect">
            <a:avLst/>
          </a:prstGeom>
          <a:solidFill>
            <a:srgbClr val="FAFAFA"/>
          </a:solidFill>
        </p:spPr>
        <p:txBody>
          <a:bodyPr/>
          <a:lstStyle>
            <a:lvl1pPr>
              <a:defRPr sz="600">
                <a:noFill/>
              </a:defRPr>
            </a:lvl1pPr>
          </a:lstStyle>
          <a:p>
            <a:pPr lvl="0"/>
            <a:r>
              <a:rPr lang="en-US"/>
              <a:t>Click to edit Master text styles</a:t>
            </a:r>
          </a:p>
        </p:txBody>
      </p:sp>
      <p:sp>
        <p:nvSpPr>
          <p:cNvPr id="2" name="Title 1">
            <a:extLst>
              <a:ext uri="{FF2B5EF4-FFF2-40B4-BE49-F238E27FC236}">
                <a16:creationId xmlns:a16="http://schemas.microsoft.com/office/drawing/2014/main" id="{F955DAA9-5C84-4072-853B-A3D89E362E4D}"/>
              </a:ext>
            </a:extLst>
          </p:cNvPr>
          <p:cNvSpPr>
            <a:spLocks noGrp="1"/>
          </p:cNvSpPr>
          <p:nvPr>
            <p:ph type="title" hasCustomPrompt="1"/>
          </p:nvPr>
        </p:nvSpPr>
        <p:spPr>
          <a:xfrm>
            <a:off x="6242862" y="1092200"/>
            <a:ext cx="5400676" cy="612000"/>
          </a:xfrm>
        </p:spPr>
        <p:txBody>
          <a:bodyPr/>
          <a:lstStyle>
            <a:lvl1pPr>
              <a:defRPr/>
            </a:lvl1pPr>
          </a:lstStyle>
          <a:p>
            <a:r>
              <a:rPr lang="en-US"/>
              <a:t>Slide title</a:t>
            </a:r>
            <a:endParaRPr lang="en-AU"/>
          </a:p>
        </p:txBody>
      </p:sp>
      <p:sp>
        <p:nvSpPr>
          <p:cNvPr id="3" name="Slide Number Placeholder 2">
            <a:extLst>
              <a:ext uri="{FF2B5EF4-FFF2-40B4-BE49-F238E27FC236}">
                <a16:creationId xmlns:a16="http://schemas.microsoft.com/office/drawing/2014/main" id="{7ED1E62E-B7A2-4D8A-B452-DE6834AD2C70}"/>
              </a:ext>
            </a:extLst>
          </p:cNvPr>
          <p:cNvSpPr>
            <a:spLocks noGrp="1"/>
          </p:cNvSpPr>
          <p:nvPr>
            <p:ph type="sldNum" sz="quarter" idx="10"/>
          </p:nvPr>
        </p:nvSpPr>
        <p:spPr/>
        <p:txBody>
          <a:bodyPr/>
          <a:lstStyle/>
          <a:p>
            <a:fld id="{588D8DAC-0B67-4B1D-B2A1-D16B4F6DEF9E}" type="slidenum">
              <a:rPr lang="en-AU" smtClean="0"/>
              <a:t>‹#›</a:t>
            </a:fld>
            <a:endParaRPr lang="en-AU"/>
          </a:p>
        </p:txBody>
      </p:sp>
      <p:sp>
        <p:nvSpPr>
          <p:cNvPr id="5" name="Chart Placeholder 4">
            <a:extLst>
              <a:ext uri="{FF2B5EF4-FFF2-40B4-BE49-F238E27FC236}">
                <a16:creationId xmlns:a16="http://schemas.microsoft.com/office/drawing/2014/main" id="{69FA256E-61C7-4CDB-85A6-5A4CF4B32E18}"/>
              </a:ext>
            </a:extLst>
          </p:cNvPr>
          <p:cNvSpPr>
            <a:spLocks noGrp="1"/>
          </p:cNvSpPr>
          <p:nvPr>
            <p:ph type="chart" sz="quarter" idx="13" hasCustomPrompt="1"/>
          </p:nvPr>
        </p:nvSpPr>
        <p:spPr>
          <a:xfrm>
            <a:off x="543432" y="602457"/>
            <a:ext cx="4829751" cy="5653086"/>
          </a:xfrm>
          <a:prstGeom prst="rect">
            <a:avLst/>
          </a:prstGeom>
        </p:spPr>
        <p:txBody>
          <a:bodyPr/>
          <a:lstStyle>
            <a:lvl1pPr>
              <a:defRPr/>
            </a:lvl1pPr>
          </a:lstStyle>
          <a:p>
            <a:r>
              <a:rPr lang="en-AU"/>
              <a:t>Click icon to insert chart</a:t>
            </a:r>
          </a:p>
        </p:txBody>
      </p:sp>
      <p:cxnSp>
        <p:nvCxnSpPr>
          <p:cNvPr id="11" name="Straight Connector 10">
            <a:extLst>
              <a:ext uri="{FF2B5EF4-FFF2-40B4-BE49-F238E27FC236}">
                <a16:creationId xmlns:a16="http://schemas.microsoft.com/office/drawing/2014/main" id="{C1F44DEE-1DF2-4A19-8036-67F0AAE2B32E}"/>
              </a:ext>
            </a:extLst>
          </p:cNvPr>
          <p:cNvCxnSpPr>
            <a:cxnSpLocks/>
          </p:cNvCxnSpPr>
          <p:nvPr/>
        </p:nvCxnSpPr>
        <p:spPr>
          <a:xfrm>
            <a:off x="6240463" y="1714500"/>
            <a:ext cx="5418137" cy="0"/>
          </a:xfrm>
          <a:prstGeom prst="line">
            <a:avLst/>
          </a:prstGeom>
          <a:ln w="158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4BECB54C-7777-4383-BF62-F6E08C772665}"/>
              </a:ext>
            </a:extLst>
          </p:cNvPr>
          <p:cNvSpPr>
            <a:spLocks noGrp="1"/>
          </p:cNvSpPr>
          <p:nvPr>
            <p:ph type="body" sz="quarter" idx="15"/>
          </p:nvPr>
        </p:nvSpPr>
        <p:spPr>
          <a:xfrm>
            <a:off x="6240463" y="1919288"/>
            <a:ext cx="5400675" cy="424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079250"/>
      </p:ext>
    </p:extLst>
  </p:cSld>
  <p:clrMapOvr>
    <a:masterClrMapping/>
  </p:clrMapOvr>
  <p:extLst>
    <p:ext uri="{DCECCB84-F9BA-43D5-87BE-67443E8EF086}">
      <p15:sldGuideLst xmlns:p15="http://schemas.microsoft.com/office/powerpoint/2012/main">
        <p15:guide id="1" pos="3727">
          <p15:clr>
            <a:srgbClr val="FBAE40"/>
          </p15:clr>
        </p15:guide>
        <p15:guide id="2"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hart compari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1E62E-B7A2-4D8A-B452-DE6834AD2C70}"/>
              </a:ext>
            </a:extLst>
          </p:cNvPr>
          <p:cNvSpPr>
            <a:spLocks noGrp="1"/>
          </p:cNvSpPr>
          <p:nvPr>
            <p:ph type="sldNum" sz="quarter" idx="10"/>
          </p:nvPr>
        </p:nvSpPr>
        <p:spPr/>
        <p:txBody>
          <a:bodyPr/>
          <a:lstStyle/>
          <a:p>
            <a:fld id="{588D8DAC-0B67-4B1D-B2A1-D16B4F6DEF9E}" type="slidenum">
              <a:rPr lang="en-AU" smtClean="0"/>
              <a:t>‹#›</a:t>
            </a:fld>
            <a:endParaRPr lang="en-AU"/>
          </a:p>
        </p:txBody>
      </p:sp>
      <p:sp>
        <p:nvSpPr>
          <p:cNvPr id="5" name="Chart Placeholder 4">
            <a:extLst>
              <a:ext uri="{FF2B5EF4-FFF2-40B4-BE49-F238E27FC236}">
                <a16:creationId xmlns:a16="http://schemas.microsoft.com/office/drawing/2014/main" id="{69FA256E-61C7-4CDB-85A6-5A4CF4B32E18}"/>
              </a:ext>
            </a:extLst>
          </p:cNvPr>
          <p:cNvSpPr>
            <a:spLocks noGrp="1"/>
          </p:cNvSpPr>
          <p:nvPr>
            <p:ph type="chart" sz="quarter" idx="13" hasCustomPrompt="1"/>
          </p:nvPr>
        </p:nvSpPr>
        <p:spPr>
          <a:xfrm>
            <a:off x="515938" y="1412875"/>
            <a:ext cx="5373181" cy="2854325"/>
          </a:xfrm>
          <a:prstGeom prst="rect">
            <a:avLst/>
          </a:prstGeom>
        </p:spPr>
        <p:txBody>
          <a:bodyPr/>
          <a:lstStyle>
            <a:lvl1pPr>
              <a:defRPr/>
            </a:lvl1pPr>
          </a:lstStyle>
          <a:p>
            <a:r>
              <a:rPr lang="en-AU"/>
              <a:t>Click icon to insert chart</a:t>
            </a:r>
          </a:p>
        </p:txBody>
      </p:sp>
      <p:sp>
        <p:nvSpPr>
          <p:cNvPr id="12" name="Chart Placeholder 4">
            <a:extLst>
              <a:ext uri="{FF2B5EF4-FFF2-40B4-BE49-F238E27FC236}">
                <a16:creationId xmlns:a16="http://schemas.microsoft.com/office/drawing/2014/main" id="{5695E047-E2AF-4BEE-9D47-9568A75A086F}"/>
              </a:ext>
            </a:extLst>
          </p:cNvPr>
          <p:cNvSpPr>
            <a:spLocks noGrp="1"/>
          </p:cNvSpPr>
          <p:nvPr>
            <p:ph type="chart" sz="quarter" idx="14" hasCustomPrompt="1"/>
          </p:nvPr>
        </p:nvSpPr>
        <p:spPr>
          <a:xfrm>
            <a:off x="6251307" y="1412875"/>
            <a:ext cx="5397261" cy="2854325"/>
          </a:xfrm>
          <a:prstGeom prst="rect">
            <a:avLst/>
          </a:prstGeom>
        </p:spPr>
        <p:txBody>
          <a:bodyPr/>
          <a:lstStyle>
            <a:lvl1pPr>
              <a:defRPr/>
            </a:lvl1pPr>
          </a:lstStyle>
          <a:p>
            <a:r>
              <a:rPr lang="en-AU"/>
              <a:t>Click icon to insert chart</a:t>
            </a:r>
          </a:p>
        </p:txBody>
      </p:sp>
      <p:sp>
        <p:nvSpPr>
          <p:cNvPr id="6" name="Text Placeholder 5">
            <a:extLst>
              <a:ext uri="{FF2B5EF4-FFF2-40B4-BE49-F238E27FC236}">
                <a16:creationId xmlns:a16="http://schemas.microsoft.com/office/drawing/2014/main" id="{8EBC52DE-B10A-4AA5-AEE7-80E560C540EB}"/>
              </a:ext>
            </a:extLst>
          </p:cNvPr>
          <p:cNvSpPr>
            <a:spLocks noGrp="1"/>
          </p:cNvSpPr>
          <p:nvPr>
            <p:ph type="body" sz="quarter" idx="15"/>
          </p:nvPr>
        </p:nvSpPr>
        <p:spPr>
          <a:xfrm>
            <a:off x="515938" y="4391025"/>
            <a:ext cx="5373688"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EFBC4846-AB92-4CDA-BE7D-FBBDC88B19E0}"/>
              </a:ext>
            </a:extLst>
          </p:cNvPr>
          <p:cNvSpPr>
            <a:spLocks noGrp="1"/>
          </p:cNvSpPr>
          <p:nvPr>
            <p:ph type="body" sz="quarter" idx="16"/>
          </p:nvPr>
        </p:nvSpPr>
        <p:spPr>
          <a:xfrm>
            <a:off x="6251307" y="4391024"/>
            <a:ext cx="5408612"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a:extLst>
              <a:ext uri="{FF2B5EF4-FFF2-40B4-BE49-F238E27FC236}">
                <a16:creationId xmlns:a16="http://schemas.microsoft.com/office/drawing/2014/main" id="{37A77316-5CA9-491B-8108-B7E17CEB693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71465"/>
      </p:ext>
    </p:extLst>
  </p:cSld>
  <p:clrMapOvr>
    <a:masterClrMapping/>
  </p:clrMapOvr>
  <p:extLst>
    <p:ext uri="{DCECCB84-F9BA-43D5-87BE-67443E8EF086}">
      <p15:sldGuideLst xmlns:p15="http://schemas.microsoft.com/office/powerpoint/2012/main">
        <p15:guide id="1" pos="3727">
          <p15:clr>
            <a:srgbClr val="FBAE40"/>
          </p15:clr>
        </p15:guide>
        <p15:guide id="2" pos="393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on right">
    <p:spTree>
      <p:nvGrpSpPr>
        <p:cNvPr id="1" name=""/>
        <p:cNvGrpSpPr/>
        <p:nvPr/>
      </p:nvGrpSpPr>
      <p:grpSpPr>
        <a:xfrm>
          <a:off x="0" y="0"/>
          <a:ext cx="0" cy="0"/>
          <a:chOff x="0" y="0"/>
          <a:chExt cx="0" cy="0"/>
        </a:xfrm>
      </p:grpSpPr>
      <p:pic>
        <p:nvPicPr>
          <p:cNvPr id="5" name="Picture Placeholder 14">
            <a:extLst>
              <a:ext uri="{FF2B5EF4-FFF2-40B4-BE49-F238E27FC236}">
                <a16:creationId xmlns:a16="http://schemas.microsoft.com/office/drawing/2014/main" id="{648925C9-5146-43DD-953F-5953B05259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 b="9"/>
          <a:stretch/>
        </p:blipFill>
        <p:spPr>
          <a:xfrm>
            <a:off x="0" y="0"/>
            <a:ext cx="12192000" cy="6858000"/>
          </a:xfrm>
          <a:prstGeom prst="rect">
            <a:avLst/>
          </a:prstGeom>
        </p:spPr>
      </p:pic>
      <p:sp>
        <p:nvSpPr>
          <p:cNvPr id="2" name="Title 1">
            <a:extLst>
              <a:ext uri="{FF2B5EF4-FFF2-40B4-BE49-F238E27FC236}">
                <a16:creationId xmlns:a16="http://schemas.microsoft.com/office/drawing/2014/main" id="{6CF3E16F-0E2C-4D44-84FA-FD1AC9CADBF8}"/>
              </a:ext>
            </a:extLst>
          </p:cNvPr>
          <p:cNvSpPr>
            <a:spLocks noGrp="1"/>
          </p:cNvSpPr>
          <p:nvPr>
            <p:ph type="title" hasCustomPrompt="1"/>
          </p:nvPr>
        </p:nvSpPr>
        <p:spPr>
          <a:xfrm>
            <a:off x="5558954" y="3794125"/>
            <a:ext cx="5969000" cy="1120775"/>
          </a:xfrm>
        </p:spPr>
        <p:txBody>
          <a:bodyPr lIns="0" tIns="0" rIns="0" bIns="0" anchor="t" anchorCtr="0">
            <a:noAutofit/>
          </a:bodyPr>
          <a:lstStyle>
            <a:lvl1pPr algn="r">
              <a:lnSpc>
                <a:spcPct val="90000"/>
              </a:lnSpc>
              <a:defRPr sz="4000" b="0" cap="none" baseline="0">
                <a:latin typeface="Arial Black" panose="020B0A04020102020204" pitchFamily="34" charset="0"/>
              </a:defRPr>
            </a:lvl1pPr>
          </a:lstStyle>
          <a:p>
            <a:r>
              <a:rPr lang="en-US"/>
              <a:t>Key message goes here</a:t>
            </a:r>
            <a:endParaRPr lang="en-AU"/>
          </a:p>
        </p:txBody>
      </p:sp>
      <p:sp>
        <p:nvSpPr>
          <p:cNvPr id="3" name="Slide Number Placeholder 2">
            <a:extLst>
              <a:ext uri="{FF2B5EF4-FFF2-40B4-BE49-F238E27FC236}">
                <a16:creationId xmlns:a16="http://schemas.microsoft.com/office/drawing/2014/main" id="{35B388BA-247C-4420-BA18-5AF98954B73A}"/>
              </a:ext>
            </a:extLst>
          </p:cNvPr>
          <p:cNvSpPr>
            <a:spLocks noGrp="1"/>
          </p:cNvSpPr>
          <p:nvPr>
            <p:ph type="sldNum" sz="quarter" idx="11"/>
          </p:nvPr>
        </p:nvSpPr>
        <p:spPr/>
        <p:txBody>
          <a:bodyPr/>
          <a:lstStyle>
            <a:lvl1pPr>
              <a:defRPr>
                <a:solidFill>
                  <a:schemeClr val="bg1"/>
                </a:solidFill>
              </a:defRPr>
            </a:lvl1pPr>
          </a:lstStyle>
          <a:p>
            <a:fld id="{588D8DAC-0B67-4B1D-B2A1-D16B4F6DEF9E}" type="slidenum">
              <a:rPr lang="en-AU" smtClean="0"/>
              <a:t>‹#›</a:t>
            </a:fld>
            <a:endParaRPr lang="en-AU"/>
          </a:p>
        </p:txBody>
      </p:sp>
    </p:spTree>
    <p:extLst>
      <p:ext uri="{BB962C8B-B14F-4D97-AF65-F5344CB8AC3E}">
        <p14:creationId xmlns:p14="http://schemas.microsoft.com/office/powerpoint/2010/main" val="1624751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808E4-BCF3-40D9-A21F-C3BE6CA1D5A1}"/>
              </a:ext>
            </a:extLst>
          </p:cNvPr>
          <p:cNvSpPr>
            <a:spLocks noGrp="1"/>
          </p:cNvSpPr>
          <p:nvPr>
            <p:ph type="title"/>
          </p:nvPr>
        </p:nvSpPr>
        <p:spPr>
          <a:xfrm>
            <a:off x="515938" y="763368"/>
            <a:ext cx="11127600" cy="369332"/>
          </a:xfrm>
          <a:prstGeom prst="rect">
            <a:avLst/>
          </a:prstGeom>
        </p:spPr>
        <p:txBody>
          <a:bodyPr vert="horz" lIns="0" tIns="0" rIns="0" bIns="0" rtlCol="0" anchor="b" anchorCtr="0">
            <a:spAutoFit/>
          </a:bodyPr>
          <a:lstStyle/>
          <a:p>
            <a:r>
              <a:rPr lang="en-US"/>
              <a:t>Click to edit Master title style</a:t>
            </a:r>
            <a:endParaRPr lang="en-AU"/>
          </a:p>
        </p:txBody>
      </p:sp>
      <p:sp>
        <p:nvSpPr>
          <p:cNvPr id="6" name="Slide Number Placeholder 5">
            <a:extLst>
              <a:ext uri="{FF2B5EF4-FFF2-40B4-BE49-F238E27FC236}">
                <a16:creationId xmlns:a16="http://schemas.microsoft.com/office/drawing/2014/main" id="{184B93E7-A294-4225-B56A-06794BAF07BA}"/>
              </a:ext>
            </a:extLst>
          </p:cNvPr>
          <p:cNvSpPr>
            <a:spLocks noGrp="1"/>
          </p:cNvSpPr>
          <p:nvPr>
            <p:ph type="sldNum" sz="quarter" idx="4"/>
          </p:nvPr>
        </p:nvSpPr>
        <p:spPr>
          <a:xfrm>
            <a:off x="11484044" y="6453188"/>
            <a:ext cx="157094" cy="153888"/>
          </a:xfrm>
          <a:prstGeom prst="rect">
            <a:avLst/>
          </a:prstGeom>
        </p:spPr>
        <p:txBody>
          <a:bodyPr vert="horz" wrap="none" lIns="0" tIns="0" rIns="0" bIns="0" rtlCol="0" anchor="ctr">
            <a:spAutoFit/>
          </a:bodyPr>
          <a:lstStyle>
            <a:lvl1pPr algn="r">
              <a:defRPr sz="1000">
                <a:solidFill>
                  <a:schemeClr val="tx1"/>
                </a:solidFill>
              </a:defRPr>
            </a:lvl1pPr>
          </a:lstStyle>
          <a:p>
            <a:fld id="{588D8DAC-0B67-4B1D-B2A1-D16B4F6DEF9E}" type="slidenum">
              <a:rPr lang="en-AU" smtClean="0"/>
              <a:t>‹#›</a:t>
            </a:fld>
            <a:endParaRPr lang="en-AU"/>
          </a:p>
        </p:txBody>
      </p:sp>
      <p:cxnSp>
        <p:nvCxnSpPr>
          <p:cNvPr id="14" name="Straight Connector 13">
            <a:extLst>
              <a:ext uri="{FF2B5EF4-FFF2-40B4-BE49-F238E27FC236}">
                <a16:creationId xmlns:a16="http://schemas.microsoft.com/office/drawing/2014/main" id="{B0FDD326-7428-4689-92E2-304C913B025D}"/>
              </a:ext>
            </a:extLst>
          </p:cNvPr>
          <p:cNvCxnSpPr>
            <a:cxnSpLocks/>
          </p:cNvCxnSpPr>
          <p:nvPr/>
        </p:nvCxnSpPr>
        <p:spPr>
          <a:xfrm>
            <a:off x="540944" y="1143000"/>
            <a:ext cx="11117656" cy="0"/>
          </a:xfrm>
          <a:prstGeom prst="line">
            <a:avLst/>
          </a:prstGeom>
          <a:ln w="158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A2D89B-42AA-4040-9C52-B47A0E5A0BA0}"/>
              </a:ext>
            </a:extLst>
          </p:cNvPr>
          <p:cNvSpPr>
            <a:spLocks noGrp="1"/>
          </p:cNvSpPr>
          <p:nvPr>
            <p:ph type="body" idx="1"/>
          </p:nvPr>
        </p:nvSpPr>
        <p:spPr>
          <a:xfrm>
            <a:off x="515938" y="1412875"/>
            <a:ext cx="11125200" cy="4752975"/>
          </a:xfrm>
          <a:prstGeom prst="rect">
            <a:avLst/>
          </a:prstGeom>
        </p:spPr>
        <p:txBody>
          <a:bodyPr vert="horz" lIns="0" tIns="0" rIns="0" bIns="0" rtlCol="0">
            <a:normAutofit/>
          </a:bodyPr>
          <a:lstStyle/>
          <a:p>
            <a:pPr lvl="0"/>
            <a:r>
              <a:rPr lang="en-US"/>
              <a:t>Intro text (Level 1)</a:t>
            </a:r>
          </a:p>
          <a:p>
            <a:pPr lvl="1"/>
            <a:r>
              <a:rPr lang="en-US"/>
              <a:t>First level bullet (level 2)</a:t>
            </a:r>
          </a:p>
          <a:p>
            <a:pPr lvl="2"/>
            <a:r>
              <a:rPr lang="en-US"/>
              <a:t>Second level 1 bullet text (level 3)</a:t>
            </a:r>
          </a:p>
          <a:p>
            <a:pPr lvl="3"/>
            <a:r>
              <a:rPr lang="en-US"/>
              <a:t>Third level 2 bullet text (level 4)</a:t>
            </a:r>
          </a:p>
        </p:txBody>
      </p:sp>
    </p:spTree>
    <p:extLst>
      <p:ext uri="{BB962C8B-B14F-4D97-AF65-F5344CB8AC3E}">
        <p14:creationId xmlns:p14="http://schemas.microsoft.com/office/powerpoint/2010/main" val="185359699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hf hdr="0" ftr="0" dt="0"/>
  <p:txStyles>
    <p:titleStyle>
      <a:lvl1pPr algn="l" defTabSz="914400" rtl="0" eaLnBrk="1" latinLnBrk="0" hangingPunct="1">
        <a:lnSpc>
          <a:spcPct val="100000"/>
        </a:lnSpc>
        <a:spcBef>
          <a:spcPct val="0"/>
        </a:spcBef>
        <a:buNone/>
        <a:defRPr sz="2400" b="1" kern="1200" cap="all" baseline="0">
          <a:solidFill>
            <a:schemeClr val="accent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Font typeface="Arial" panose="020B0604020202020204" pitchFamily="34" charset="0"/>
        <a:buChar char="•"/>
        <a:defRPr sz="1600" b="0" kern="1200">
          <a:solidFill>
            <a:schemeClr val="tx1"/>
          </a:solidFill>
          <a:latin typeface="+mn-lt"/>
          <a:ea typeface="+mn-ea"/>
          <a:cs typeface="+mn-cs"/>
        </a:defRPr>
      </a:lvl2pPr>
      <a:lvl3pPr marL="288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4pPr>
      <a:lvl5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7333">
          <p15:clr>
            <a:srgbClr val="F26B43"/>
          </p15:clr>
        </p15:guide>
        <p15:guide id="3" orient="horz" pos="294">
          <p15:clr>
            <a:srgbClr val="F26B43"/>
          </p15:clr>
        </p15:guide>
        <p15:guide id="4" orient="horz" pos="4065">
          <p15:clr>
            <a:srgbClr val="F26B43"/>
          </p15:clr>
        </p15:guide>
        <p15:guide id="5" orient="horz" pos="3884">
          <p15:clr>
            <a:srgbClr val="F26B43"/>
          </p15:clr>
        </p15:guide>
        <p15:guide id="6" orient="horz" pos="8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techsolutions.cpal.com.au/xplan-training-library/guides/practice-management/export-exporting-client-data-from-xplan/"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techsolutions.cpal.com.au/xplan-training-library/faq/client-focus/how-do-i-search-client-linked-platforms/"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techsolutions.cpal.com.au/xplan-training-library/faq/practice-management/report-how-do-i-run-a-management-repor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https://techsolutions.cpal.com.au/xplan-training-library/guides/practice-management/client-segmentation-report-guid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techsolutions.cpal.com.au/xplan-training-library/"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techsolutions.cpal.com.au/xplan-training-library/faq/practice-management/advanced-search-how-do-i-create-a-new-advanced-search-criteria/"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873E5-8381-4783-AC41-5A0061E61C6E}"/>
              </a:ext>
            </a:extLst>
          </p:cNvPr>
          <p:cNvSpPr>
            <a:spLocks noGrp="1"/>
          </p:cNvSpPr>
          <p:nvPr>
            <p:ph type="body" sz="quarter" idx="11"/>
          </p:nvPr>
        </p:nvSpPr>
        <p:spPr/>
        <p:txBody>
          <a:bodyPr/>
          <a:lstStyle/>
          <a:p>
            <a:r>
              <a:rPr lang="en-AU" dirty="0"/>
              <a:t>XPLAN REPORTING webinar</a:t>
            </a:r>
          </a:p>
          <a:p>
            <a:r>
              <a:rPr lang="en-AU" sz="2400" dirty="0"/>
              <a:t>20 November 2024</a:t>
            </a:r>
          </a:p>
          <a:p>
            <a:r>
              <a:rPr lang="en-AU" sz="2800" dirty="0"/>
              <a:t>INGRID sCHWABROW</a:t>
            </a:r>
          </a:p>
        </p:txBody>
      </p:sp>
    </p:spTree>
    <p:extLst>
      <p:ext uri="{BB962C8B-B14F-4D97-AF65-F5344CB8AC3E}">
        <p14:creationId xmlns:p14="http://schemas.microsoft.com/office/powerpoint/2010/main" val="70987781"/>
      </p:ext>
    </p:extLst>
  </p:cSld>
  <p:clrMapOvr>
    <a:masterClrMapping/>
  </p:clrMapOvr>
  <mc:AlternateContent xmlns:mc="http://schemas.openxmlformats.org/markup-compatibility/2006" xmlns:p14="http://schemas.microsoft.com/office/powerpoint/2010/main">
    <mc:Choice Requires="p14">
      <p:transition spd="slow" p14:dur="2000" advTm="1485"/>
    </mc:Choice>
    <mc:Fallback xmlns="">
      <p:transition spd="slow" advTm="14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C3AF06-6276-0CBA-1F7E-4BD288B03362}"/>
              </a:ext>
            </a:extLst>
          </p:cNvPr>
          <p:cNvSpPr>
            <a:spLocks noGrp="1"/>
          </p:cNvSpPr>
          <p:nvPr>
            <p:ph type="sldNum" sz="quarter" idx="10"/>
          </p:nvPr>
        </p:nvSpPr>
        <p:spPr>
          <a:xfrm>
            <a:off x="11484044" y="6453188"/>
            <a:ext cx="157094" cy="153888"/>
          </a:xfrm>
        </p:spPr>
        <p:txBody>
          <a:bodyPr vert="horz" wrap="none" lIns="0" tIns="0" rIns="0" bIns="0" rtlCol="0" anchor="ctr">
            <a:normAutofit/>
          </a:bodyPr>
          <a:lstStyle/>
          <a:p>
            <a:pPr>
              <a:spcAft>
                <a:spcPts val="600"/>
              </a:spcAft>
            </a:pPr>
            <a:fld id="{588D8DAC-0B67-4B1D-B2A1-D16B4F6DEF9E}" type="slidenum">
              <a:rPr lang="en-AU" smtClean="0"/>
              <a:pPr>
                <a:spcAft>
                  <a:spcPts val="600"/>
                </a:spcAft>
              </a:pPr>
              <a:t>10</a:t>
            </a:fld>
            <a:endParaRPr lang="en-AU"/>
          </a:p>
        </p:txBody>
      </p:sp>
      <p:sp>
        <p:nvSpPr>
          <p:cNvPr id="3" name="Title 2">
            <a:extLst>
              <a:ext uri="{FF2B5EF4-FFF2-40B4-BE49-F238E27FC236}">
                <a16:creationId xmlns:a16="http://schemas.microsoft.com/office/drawing/2014/main" id="{E26B34E0-4DDC-E0C4-6294-703B81F58207}"/>
              </a:ext>
            </a:extLst>
          </p:cNvPr>
          <p:cNvSpPr>
            <a:spLocks noGrp="1"/>
          </p:cNvSpPr>
          <p:nvPr>
            <p:ph type="title"/>
          </p:nvPr>
        </p:nvSpPr>
        <p:spPr>
          <a:xfrm>
            <a:off x="515938" y="763368"/>
            <a:ext cx="11127600" cy="369332"/>
          </a:xfrm>
        </p:spPr>
        <p:txBody>
          <a:bodyPr anchor="ctr">
            <a:normAutofit/>
          </a:bodyPr>
          <a:lstStyle/>
          <a:p>
            <a:r>
              <a:rPr lang="en-US" dirty="0"/>
              <a:t>different Report Types in Xplan</a:t>
            </a:r>
          </a:p>
        </p:txBody>
      </p:sp>
      <p:sp>
        <p:nvSpPr>
          <p:cNvPr id="6" name="TextBox 5">
            <a:extLst>
              <a:ext uri="{FF2B5EF4-FFF2-40B4-BE49-F238E27FC236}">
                <a16:creationId xmlns:a16="http://schemas.microsoft.com/office/drawing/2014/main" id="{6B3D0496-7302-43E0-ACAF-BD2A75A1A7C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3788" y="1412875"/>
            <a:ext cx="5467350" cy="4752975"/>
          </a:xfrm>
          <a:prstGeom prst="rect">
            <a:avLst/>
          </a:prstGeom>
        </p:spPr>
        <p:txBody>
          <a:bodyPr lIns="91440" tIns="45720" rIns="91440" bIns="45720" anchor="t">
            <a:normAutofit/>
          </a:bodyPr>
          <a:lstStyle/>
          <a:p>
            <a:pPr marL="0" lvl="1" indent="0">
              <a:spcBef>
                <a:spcPts val="300"/>
              </a:spcBef>
              <a:spcAft>
                <a:spcPts val="300"/>
              </a:spcAft>
              <a:buNone/>
            </a:pPr>
            <a:r>
              <a:rPr lang="en-US" b="1" kern="1200" dirty="0"/>
              <a:t>Export Data Reports</a:t>
            </a:r>
          </a:p>
          <a:p>
            <a:pPr marL="285750" lvl="1" indent="-285750">
              <a:spcBef>
                <a:spcPts val="300"/>
              </a:spcBef>
              <a:spcAft>
                <a:spcPts val="300"/>
              </a:spcAft>
              <a:buFont typeface="Arial" panose="020B0604020202020204" pitchFamily="34" charset="0"/>
              <a:buChar char="•"/>
            </a:pPr>
            <a:r>
              <a:rPr lang="en-US" sz="1600" dirty="0"/>
              <a:t>Simple client data can be easily exported in CSV files</a:t>
            </a:r>
          </a:p>
          <a:p>
            <a:pPr marL="0" lvl="1" indent="0">
              <a:spcBef>
                <a:spcPts val="300"/>
              </a:spcBef>
              <a:spcAft>
                <a:spcPts val="300"/>
              </a:spcAft>
              <a:buNone/>
            </a:pPr>
            <a:r>
              <a:rPr lang="en-US" b="1" dirty="0"/>
              <a:t>Management Reports</a:t>
            </a:r>
          </a:p>
          <a:p>
            <a:pPr marL="285750" lvl="1" indent="-285750">
              <a:spcBef>
                <a:spcPts val="300"/>
              </a:spcBef>
              <a:spcAft>
                <a:spcPts val="300"/>
              </a:spcAft>
              <a:buFont typeface="Arial" panose="020B0604020202020204" pitchFamily="34" charset="0"/>
              <a:buChar char="•"/>
            </a:pPr>
            <a:r>
              <a:rPr lang="en-US" sz="1600" dirty="0"/>
              <a:t>Standard Xplan reports covering various reporting areas</a:t>
            </a:r>
          </a:p>
          <a:p>
            <a:pPr marL="285750" lvl="1" indent="-285750">
              <a:spcBef>
                <a:spcPts val="300"/>
              </a:spcBef>
              <a:spcAft>
                <a:spcPts val="300"/>
              </a:spcAft>
              <a:buFont typeface="Arial" panose="020B0604020202020204" pitchFamily="34" charset="0"/>
              <a:buChar char="•"/>
            </a:pPr>
            <a:r>
              <a:rPr lang="en-US" sz="1600" dirty="0"/>
              <a:t>Limited customisation</a:t>
            </a:r>
          </a:p>
          <a:p>
            <a:pPr marL="0" lvl="1" indent="0">
              <a:spcBef>
                <a:spcPts val="300"/>
              </a:spcBef>
              <a:spcAft>
                <a:spcPts val="300"/>
              </a:spcAft>
              <a:buNone/>
            </a:pPr>
            <a:r>
              <a:rPr lang="en-US" b="1" kern="1200" dirty="0"/>
              <a:t>Merge Reports</a:t>
            </a:r>
          </a:p>
          <a:p>
            <a:pPr marL="285750" lvl="1" indent="-285750">
              <a:spcBef>
                <a:spcPts val="300"/>
              </a:spcBef>
              <a:spcAft>
                <a:spcPts val="300"/>
              </a:spcAft>
              <a:buFont typeface="Arial" panose="020B0604020202020204" pitchFamily="34" charset="0"/>
              <a:buChar char="•"/>
            </a:pPr>
            <a:r>
              <a:rPr lang="en-US" sz="1600" dirty="0"/>
              <a:t>Uses </a:t>
            </a:r>
            <a:r>
              <a:rPr lang="en-US" sz="1600" dirty="0" err="1"/>
              <a:t>Xplan</a:t>
            </a:r>
            <a:r>
              <a:rPr lang="en-US" sz="1600" dirty="0"/>
              <a:t> coding</a:t>
            </a:r>
            <a:endParaRPr lang="en-US" sz="1600" dirty="0">
              <a:cs typeface="Arial"/>
            </a:endParaRPr>
          </a:p>
          <a:p>
            <a:pPr marL="285750" lvl="1" indent="-285750">
              <a:spcBef>
                <a:spcPts val="300"/>
              </a:spcBef>
              <a:spcAft>
                <a:spcPts val="300"/>
              </a:spcAft>
              <a:buFont typeface="Arial" panose="020B0604020202020204" pitchFamily="34" charset="0"/>
              <a:buChar char="•"/>
            </a:pPr>
            <a:r>
              <a:rPr lang="en-US" sz="1600" kern="1200" dirty="0"/>
              <a:t>Provides greater flexibility in report layout, format and types of data being reported on</a:t>
            </a:r>
          </a:p>
          <a:p>
            <a:pPr marL="0" lvl="1" indent="0">
              <a:spcBef>
                <a:spcPts val="300"/>
              </a:spcBef>
              <a:spcAft>
                <a:spcPts val="300"/>
              </a:spcAft>
              <a:buNone/>
            </a:pPr>
            <a:r>
              <a:rPr lang="en-US" b="1" kern="1200" dirty="0"/>
              <a:t>Xport Reports</a:t>
            </a:r>
          </a:p>
          <a:p>
            <a:pPr marL="285750" lvl="1" indent="-285750">
              <a:spcBef>
                <a:spcPts val="300"/>
              </a:spcBef>
              <a:spcAft>
                <a:spcPts val="300"/>
              </a:spcAft>
              <a:buFont typeface="Arial" panose="020B0604020202020204" pitchFamily="34" charset="0"/>
              <a:buChar char="•"/>
            </a:pPr>
            <a:r>
              <a:rPr lang="en-US" sz="1600" kern="1200" dirty="0"/>
              <a:t>Large amounts of data from a range of data sources can be extracted</a:t>
            </a:r>
          </a:p>
          <a:p>
            <a:pPr marL="285750" lvl="1" indent="-285750">
              <a:spcBef>
                <a:spcPts val="300"/>
              </a:spcBef>
              <a:spcAft>
                <a:spcPts val="300"/>
              </a:spcAft>
              <a:buFont typeface="Arial" panose="020B0604020202020204" pitchFamily="34" charset="0"/>
              <a:buChar char="•"/>
            </a:pPr>
            <a:r>
              <a:rPr lang="en-US" sz="1600" dirty="0"/>
              <a:t>Layout of the report is customisable</a:t>
            </a:r>
            <a:endParaRPr lang="en-US" kern="1200" dirty="0"/>
          </a:p>
        </p:txBody>
      </p:sp>
      <p:pic>
        <p:nvPicPr>
          <p:cNvPr id="5" name="Content Placeholder 4" descr="Calculator, pen, compass, money and a paper with graphs printed on it">
            <a:extLst>
              <a:ext uri="{FF2B5EF4-FFF2-40B4-BE49-F238E27FC236}">
                <a16:creationId xmlns:a16="http://schemas.microsoft.com/office/drawing/2014/main" id="{1CA4561D-E2EF-48BE-8DBF-D1DCE84EB77D}"/>
              </a:ext>
            </a:extLst>
          </p:cNvPr>
          <p:cNvPicPr>
            <a:picLocks noGrp="1" noChangeAspect="1"/>
          </p:cNvPicPr>
          <p:nvPr>
            <p:ph idx="1"/>
          </p:nvPr>
        </p:nvPicPr>
        <p:blipFill>
          <a:blip r:embed="rId3"/>
          <a:srcRect l="17588" r="13107" b="1"/>
          <a:stretch/>
        </p:blipFill>
        <p:spPr>
          <a:xfrm>
            <a:off x="515938" y="1412875"/>
            <a:ext cx="5467350" cy="4752975"/>
          </a:xfrm>
          <a:noFill/>
        </p:spPr>
      </p:pic>
    </p:spTree>
    <p:extLst>
      <p:ext uri="{BB962C8B-B14F-4D97-AF65-F5344CB8AC3E}">
        <p14:creationId xmlns:p14="http://schemas.microsoft.com/office/powerpoint/2010/main" val="3212472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11</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dirty="0"/>
              <a:t>EXPORT DATA reports</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4294967295"/>
          </p:nvPr>
        </p:nvSpPr>
        <p:spPr>
          <a:xfrm>
            <a:off x="3438583" y="1598831"/>
            <a:ext cx="7327878" cy="3618148"/>
          </a:xfrm>
        </p:spPr>
        <p:txBody>
          <a:bodyPr anchor="t">
            <a:normAutofit/>
          </a:bodyPr>
          <a:lstStyle/>
          <a:p>
            <a:pPr marL="0" lvl="2" indent="0">
              <a:buNone/>
            </a:pPr>
            <a:r>
              <a:rPr lang="en-US" sz="1600" dirty="0"/>
              <a:t>Once you have your Client List under </a:t>
            </a:r>
            <a:r>
              <a:rPr lang="en-US" sz="1600" b="1" dirty="0"/>
              <a:t>Result </a:t>
            </a:r>
            <a:r>
              <a:rPr lang="en-US" sz="1600" dirty="0"/>
              <a:t>-</a:t>
            </a:r>
          </a:p>
          <a:p>
            <a:pPr marL="0" lvl="2" indent="0">
              <a:buNone/>
            </a:pPr>
            <a:endParaRPr lang="en-US" sz="1600" dirty="0"/>
          </a:p>
          <a:p>
            <a:pPr marL="0" lvl="2" indent="0">
              <a:buNone/>
            </a:pPr>
            <a:r>
              <a:rPr lang="en-US" sz="1600" dirty="0"/>
              <a:t>Navigate to the left-hand menu and select </a:t>
            </a:r>
            <a:r>
              <a:rPr lang="en-US" sz="1600" b="1" kern="1200" dirty="0"/>
              <a:t>Functions &gt; Export data </a:t>
            </a:r>
          </a:p>
          <a:p>
            <a:pPr marL="0" lvl="2" indent="0">
              <a:buNone/>
            </a:pPr>
            <a:endParaRPr lang="en-US" sz="1600" b="1" dirty="0"/>
          </a:p>
          <a:p>
            <a:pPr marL="0" lvl="2" indent="0">
              <a:buNone/>
            </a:pPr>
            <a:r>
              <a:rPr lang="en-US" sz="1600" kern="1200" dirty="0"/>
              <a:t>If you don’t see these options, use the arrows at the bottom of your screen to make these options visible.</a:t>
            </a:r>
          </a:p>
          <a:p>
            <a:pPr marL="0" lvl="2" indent="0">
              <a:buNone/>
            </a:pPr>
            <a:endParaRPr lang="en-US" sz="1600" kern="1200" dirty="0"/>
          </a:p>
          <a:p>
            <a:pPr marL="0" lvl="2" indent="0">
              <a:buNone/>
            </a:pPr>
            <a:r>
              <a:rPr lang="en-US" sz="1600" kern="1200" dirty="0"/>
              <a:t>We refer to these reports as Simple export of data reports</a:t>
            </a:r>
            <a:r>
              <a:rPr lang="en-US" sz="1600" dirty="0"/>
              <a:t> t</a:t>
            </a:r>
            <a:r>
              <a:rPr lang="en-US" sz="1600" kern="1200" dirty="0"/>
              <a:t>hat you can create yourself selecting certain fields.</a:t>
            </a:r>
          </a:p>
          <a:p>
            <a:pPr marL="0" lvl="2" indent="0">
              <a:buNone/>
            </a:pPr>
            <a:endParaRPr lang="en-US" sz="1600" kern="1200" dirty="0">
              <a:solidFill>
                <a:schemeClr val="accent2"/>
              </a:solidFill>
            </a:endParaRPr>
          </a:p>
          <a:p>
            <a:pPr marL="0" lvl="2" indent="-285750"/>
            <a:endParaRPr lang="en-US" sz="1600" i="1" kern="1200" dirty="0">
              <a:solidFill>
                <a:schemeClr val="accent2"/>
              </a:solidFill>
            </a:endParaRPr>
          </a:p>
          <a:p>
            <a:pPr marL="0" lvl="2" indent="-285750"/>
            <a:endParaRPr lang="en-US" sz="1600" kern="1200" dirty="0">
              <a:solidFill>
                <a:schemeClr val="accent2"/>
              </a:solidFill>
            </a:endParaRPr>
          </a:p>
          <a:p>
            <a:pPr marL="0" lvl="2" indent="-285750"/>
            <a:endParaRPr lang="en-US" sz="1600" kern="1200" dirty="0">
              <a:solidFill>
                <a:schemeClr val="accent2"/>
              </a:solidFill>
            </a:endParaRPr>
          </a:p>
        </p:txBody>
      </p:sp>
      <p:pic>
        <p:nvPicPr>
          <p:cNvPr id="6" name="Picture 5">
            <a:extLst>
              <a:ext uri="{FF2B5EF4-FFF2-40B4-BE49-F238E27FC236}">
                <a16:creationId xmlns:a16="http://schemas.microsoft.com/office/drawing/2014/main" id="{15212300-902D-B82D-4E78-776642AD60BC}"/>
              </a:ext>
            </a:extLst>
          </p:cNvPr>
          <p:cNvPicPr>
            <a:picLocks noChangeAspect="1"/>
          </p:cNvPicPr>
          <p:nvPr/>
        </p:nvPicPr>
        <p:blipFill>
          <a:blip r:embed="rId3"/>
          <a:stretch>
            <a:fillRect/>
          </a:stretch>
        </p:blipFill>
        <p:spPr>
          <a:xfrm>
            <a:off x="639184" y="1344348"/>
            <a:ext cx="2131589" cy="4750284"/>
          </a:xfrm>
          <a:prstGeom prst="rect">
            <a:avLst/>
          </a:prstGeom>
        </p:spPr>
      </p:pic>
    </p:spTree>
    <p:extLst>
      <p:ext uri="{BB962C8B-B14F-4D97-AF65-F5344CB8AC3E}">
        <p14:creationId xmlns:p14="http://schemas.microsoft.com/office/powerpoint/2010/main" val="192223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12</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dirty="0"/>
              <a:t>export Data reports – Report Options</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8" y="1306286"/>
            <a:ext cx="5467350" cy="4859563"/>
          </a:xfrm>
        </p:spPr>
        <p:txBody>
          <a:bodyPr>
            <a:normAutofit fontScale="92500" lnSpcReduction="20000"/>
          </a:bodyPr>
          <a:lstStyle/>
          <a:p>
            <a:pPr marL="573750" lvl="2" indent="-285750"/>
            <a:endParaRPr lang="en-US" sz="1600" dirty="0"/>
          </a:p>
          <a:p>
            <a:pPr lvl="2" indent="0">
              <a:buNone/>
            </a:pPr>
            <a:r>
              <a:rPr lang="en-US" sz="1600" dirty="0"/>
              <a:t>Under </a:t>
            </a:r>
            <a:r>
              <a:rPr lang="en-US" sz="1600" b="1" dirty="0"/>
              <a:t>Target Clients </a:t>
            </a:r>
            <a:r>
              <a:rPr lang="en-US" sz="1600" dirty="0"/>
              <a:t>you can select </a:t>
            </a:r>
          </a:p>
          <a:p>
            <a:pPr marL="717750" lvl="3" indent="-285750"/>
            <a:r>
              <a:rPr lang="en-US" sz="1600" b="1" dirty="0"/>
              <a:t>All Listed Clients </a:t>
            </a:r>
            <a:r>
              <a:rPr lang="en-US" sz="1600" dirty="0"/>
              <a:t>or</a:t>
            </a:r>
          </a:p>
          <a:p>
            <a:pPr marL="717750" lvl="3" indent="-285750"/>
            <a:r>
              <a:rPr lang="en-US" sz="1600" b="1" dirty="0"/>
              <a:t>Only Selected Clients</a:t>
            </a:r>
          </a:p>
          <a:p>
            <a:pPr marL="573750" lvl="2" indent="-285750"/>
            <a:endParaRPr lang="en-US" sz="1600" dirty="0"/>
          </a:p>
          <a:p>
            <a:pPr marL="573750" lvl="2" indent="-285750"/>
            <a:endParaRPr lang="en-US" sz="1600" dirty="0"/>
          </a:p>
          <a:p>
            <a:pPr marL="573750" lvl="2" indent="-285750"/>
            <a:endParaRPr lang="en-US" sz="1600" dirty="0"/>
          </a:p>
          <a:p>
            <a:pPr marL="573750" lvl="2" indent="-285750"/>
            <a:endParaRPr lang="en-US" sz="1600" dirty="0"/>
          </a:p>
          <a:p>
            <a:pPr marL="573750" lvl="2" indent="-285750"/>
            <a:endParaRPr lang="en-US" sz="1600" dirty="0"/>
          </a:p>
          <a:p>
            <a:pPr marL="573750" lvl="2" indent="-285750"/>
            <a:endParaRPr lang="en-US" sz="1600" dirty="0"/>
          </a:p>
          <a:p>
            <a:pPr lvl="2" indent="0">
              <a:buNone/>
            </a:pPr>
            <a:r>
              <a:rPr lang="en-US" sz="1600" b="1" dirty="0"/>
              <a:t>Partners</a:t>
            </a:r>
            <a:r>
              <a:rPr lang="en-US" sz="1600" dirty="0"/>
              <a:t> gives you the option of how you wish to see the client in the report</a:t>
            </a:r>
          </a:p>
          <a:p>
            <a:pPr marL="573750" lvl="2" indent="-285750"/>
            <a:r>
              <a:rPr lang="en-US" sz="1600" b="1" dirty="0"/>
              <a:t>Search &amp; Export Client Only </a:t>
            </a:r>
            <a:r>
              <a:rPr lang="en-US" sz="1600" dirty="0"/>
              <a:t>– will only report out on the Client entity</a:t>
            </a:r>
          </a:p>
          <a:p>
            <a:pPr marL="573750" lvl="2" indent="-285750"/>
            <a:r>
              <a:rPr lang="en-US" sz="1600" b="1" dirty="0"/>
              <a:t>Only Search Client But Also Export Partners </a:t>
            </a:r>
            <a:r>
              <a:rPr lang="en-US" sz="1600" dirty="0"/>
              <a:t>– will report out both and the partner will be displayed to the right of the client</a:t>
            </a:r>
          </a:p>
          <a:p>
            <a:pPr marL="573750" lvl="2" indent="-285750"/>
            <a:r>
              <a:rPr lang="en-US" sz="1600" b="1" dirty="0"/>
              <a:t>Search Clients &amp; Partners </a:t>
            </a:r>
            <a:r>
              <a:rPr lang="en-US" sz="1600" dirty="0"/>
              <a:t>– will generate a list of all clients in a single column</a:t>
            </a:r>
          </a:p>
          <a:p>
            <a:pPr marL="573750" lvl="2" indent="-285750"/>
            <a:endParaRPr lang="en-US" sz="1600" dirty="0"/>
          </a:p>
          <a:p>
            <a:pPr marL="573750" lvl="2" indent="-285750"/>
            <a:endParaRPr lang="en-US" sz="1600" dirty="0"/>
          </a:p>
          <a:p>
            <a:pPr marL="573750" lvl="2" indent="-285750"/>
            <a:endParaRPr lang="en-US" sz="1600" dirty="0"/>
          </a:p>
          <a:p>
            <a:pPr marL="573750" lvl="2" indent="-285750"/>
            <a:endParaRPr lang="en-US" sz="1600" dirty="0"/>
          </a:p>
        </p:txBody>
      </p:sp>
      <p:pic>
        <p:nvPicPr>
          <p:cNvPr id="8" name="Picture 7">
            <a:extLst>
              <a:ext uri="{FF2B5EF4-FFF2-40B4-BE49-F238E27FC236}">
                <a16:creationId xmlns:a16="http://schemas.microsoft.com/office/drawing/2014/main" id="{41CD7B1B-6CCD-AD1F-2D1D-04C5D6B8E89D}"/>
              </a:ext>
            </a:extLst>
          </p:cNvPr>
          <p:cNvPicPr>
            <a:picLocks noChangeAspect="1"/>
          </p:cNvPicPr>
          <p:nvPr/>
        </p:nvPicPr>
        <p:blipFill>
          <a:blip r:embed="rId3"/>
          <a:stretch>
            <a:fillRect/>
          </a:stretch>
        </p:blipFill>
        <p:spPr>
          <a:xfrm>
            <a:off x="6737711" y="3545551"/>
            <a:ext cx="4938351" cy="2854411"/>
          </a:xfrm>
          <a:prstGeom prst="rect">
            <a:avLst/>
          </a:prstGeom>
        </p:spPr>
      </p:pic>
      <p:pic>
        <p:nvPicPr>
          <p:cNvPr id="10" name="Picture 9">
            <a:extLst>
              <a:ext uri="{FF2B5EF4-FFF2-40B4-BE49-F238E27FC236}">
                <a16:creationId xmlns:a16="http://schemas.microsoft.com/office/drawing/2014/main" id="{0B53DDB4-F71D-BA31-7EB8-EABADDABFE33}"/>
              </a:ext>
            </a:extLst>
          </p:cNvPr>
          <p:cNvPicPr>
            <a:picLocks noChangeAspect="1"/>
          </p:cNvPicPr>
          <p:nvPr/>
        </p:nvPicPr>
        <p:blipFill>
          <a:blip r:embed="rId4"/>
          <a:stretch>
            <a:fillRect/>
          </a:stretch>
        </p:blipFill>
        <p:spPr>
          <a:xfrm>
            <a:off x="6877667" y="1198016"/>
            <a:ext cx="4276053" cy="2230984"/>
          </a:xfrm>
          <a:prstGeom prst="rect">
            <a:avLst/>
          </a:prstGeom>
        </p:spPr>
      </p:pic>
    </p:spTree>
    <p:extLst>
      <p:ext uri="{BB962C8B-B14F-4D97-AF65-F5344CB8AC3E}">
        <p14:creationId xmlns:p14="http://schemas.microsoft.com/office/powerpoint/2010/main" val="415190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13</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dirty="0"/>
              <a:t>EXPORT Data reports</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4294967295"/>
          </p:nvPr>
        </p:nvSpPr>
        <p:spPr>
          <a:xfrm>
            <a:off x="548462" y="4204607"/>
            <a:ext cx="3417067" cy="1890025"/>
          </a:xfrm>
        </p:spPr>
        <p:txBody>
          <a:bodyPr anchor="t">
            <a:normAutofit/>
          </a:bodyPr>
          <a:lstStyle/>
          <a:p>
            <a:pPr marL="0" lvl="2" indent="0">
              <a:buNone/>
            </a:pPr>
            <a:r>
              <a:rPr lang="en-US" sz="1600" kern="1200" dirty="0"/>
              <a:t>Under the </a:t>
            </a:r>
            <a:r>
              <a:rPr lang="en-US" sz="1600" b="1" kern="1200" dirty="0"/>
              <a:t>Entity Fields </a:t>
            </a:r>
            <a:r>
              <a:rPr lang="en-US" sz="1600" kern="1200" dirty="0"/>
              <a:t>is where you select the fields you would like to have included in your report.</a:t>
            </a:r>
          </a:p>
          <a:p>
            <a:pPr marL="0" lvl="2" indent="0">
              <a:buNone/>
            </a:pPr>
            <a:endParaRPr lang="en-US" sz="1600" kern="1200" dirty="0">
              <a:solidFill>
                <a:schemeClr val="accent2"/>
              </a:solidFill>
            </a:endParaRPr>
          </a:p>
          <a:p>
            <a:pPr marL="0" lvl="2" indent="-285750"/>
            <a:endParaRPr lang="en-US" sz="1600" i="1" kern="1200" dirty="0">
              <a:solidFill>
                <a:schemeClr val="accent2"/>
              </a:solidFill>
            </a:endParaRPr>
          </a:p>
          <a:p>
            <a:pPr marL="0" lvl="2" indent="-285750"/>
            <a:endParaRPr lang="en-US" sz="1600" kern="1200" dirty="0">
              <a:solidFill>
                <a:schemeClr val="accent2"/>
              </a:solidFill>
            </a:endParaRPr>
          </a:p>
          <a:p>
            <a:pPr marL="0" lvl="2" indent="-285750"/>
            <a:endParaRPr lang="en-US" sz="1600" kern="1200" dirty="0">
              <a:solidFill>
                <a:schemeClr val="accent2"/>
              </a:solidFill>
            </a:endParaRPr>
          </a:p>
        </p:txBody>
      </p:sp>
      <p:pic>
        <p:nvPicPr>
          <p:cNvPr id="15" name="Picture 14">
            <a:extLst>
              <a:ext uri="{FF2B5EF4-FFF2-40B4-BE49-F238E27FC236}">
                <a16:creationId xmlns:a16="http://schemas.microsoft.com/office/drawing/2014/main" id="{01427BCC-5042-3D77-15AA-0EF9493D8A75}"/>
              </a:ext>
            </a:extLst>
          </p:cNvPr>
          <p:cNvPicPr>
            <a:picLocks noChangeAspect="1"/>
          </p:cNvPicPr>
          <p:nvPr/>
        </p:nvPicPr>
        <p:blipFill>
          <a:blip r:embed="rId3"/>
          <a:stretch>
            <a:fillRect/>
          </a:stretch>
        </p:blipFill>
        <p:spPr>
          <a:xfrm>
            <a:off x="4399171" y="1214343"/>
            <a:ext cx="7276891" cy="4737690"/>
          </a:xfrm>
          <a:prstGeom prst="rect">
            <a:avLst/>
          </a:prstGeom>
        </p:spPr>
      </p:pic>
    </p:spTree>
    <p:extLst>
      <p:ext uri="{BB962C8B-B14F-4D97-AF65-F5344CB8AC3E}">
        <p14:creationId xmlns:p14="http://schemas.microsoft.com/office/powerpoint/2010/main" val="163202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14</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a:t>EXPORT reports</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4294967295"/>
          </p:nvPr>
        </p:nvSpPr>
        <p:spPr>
          <a:xfrm>
            <a:off x="548462" y="3086104"/>
            <a:ext cx="3215273" cy="3269116"/>
          </a:xfrm>
        </p:spPr>
        <p:txBody>
          <a:bodyPr anchor="t">
            <a:normAutofit/>
          </a:bodyPr>
          <a:lstStyle/>
          <a:p>
            <a:pPr marL="0" lvl="2" indent="-285750"/>
            <a:endParaRPr lang="en-US" sz="1600" kern="1200" dirty="0">
              <a:solidFill>
                <a:schemeClr val="accent2"/>
              </a:solidFill>
            </a:endParaRPr>
          </a:p>
          <a:p>
            <a:pPr marL="0" lvl="2" indent="0">
              <a:buNone/>
            </a:pPr>
            <a:r>
              <a:rPr lang="en-US" sz="1600" kern="1200" dirty="0"/>
              <a:t>You can extend </a:t>
            </a:r>
            <a:r>
              <a:rPr lang="en-US" sz="1600" dirty="0"/>
              <a:t>the selection by using the expand button next </a:t>
            </a:r>
            <a:r>
              <a:rPr lang="en-US" sz="1600" kern="1200" dirty="0"/>
              <a:t>to </a:t>
            </a:r>
            <a:r>
              <a:rPr lang="en-US" sz="1600" b="1" kern="1200" dirty="0"/>
              <a:t>Field Name </a:t>
            </a:r>
            <a:r>
              <a:rPr lang="en-US" sz="1600" kern="1200" dirty="0"/>
              <a:t>to list all the fields against a client you can extract.</a:t>
            </a:r>
            <a:endParaRPr lang="en-US" sz="1600" kern="1200" dirty="0">
              <a:cs typeface="Arial"/>
            </a:endParaRPr>
          </a:p>
          <a:p>
            <a:pPr marL="0" lvl="2" indent="0">
              <a:buNone/>
            </a:pPr>
            <a:endParaRPr lang="en-US" sz="1600" dirty="0"/>
          </a:p>
          <a:p>
            <a:pPr marL="0" lvl="2" indent="0">
              <a:buNone/>
            </a:pPr>
            <a:r>
              <a:rPr lang="en-US" sz="1600" dirty="0"/>
              <a:t>Simply</a:t>
            </a:r>
            <a:r>
              <a:rPr lang="en-US" sz="1600" kern="1200" dirty="0"/>
              <a:t> click in the box against the field you wish </a:t>
            </a:r>
            <a:r>
              <a:rPr lang="en-US" sz="1600" dirty="0"/>
              <a:t>to include and select </a:t>
            </a:r>
            <a:r>
              <a:rPr lang="en-US" sz="1600" b="1" dirty="0"/>
              <a:t>Export</a:t>
            </a:r>
            <a:r>
              <a:rPr lang="en-US" sz="1600" dirty="0"/>
              <a:t> in the bottom right-hand corner.</a:t>
            </a:r>
            <a:endParaRPr lang="en-US" sz="1600" kern="1200" dirty="0">
              <a:cs typeface="Arial"/>
            </a:endParaRPr>
          </a:p>
          <a:p>
            <a:pPr marL="0" lvl="2" indent="0">
              <a:buNone/>
            </a:pPr>
            <a:endParaRPr lang="en-US" sz="1600" kern="1200" dirty="0">
              <a:solidFill>
                <a:schemeClr val="accent2"/>
              </a:solidFill>
            </a:endParaRPr>
          </a:p>
          <a:p>
            <a:pPr marL="0" lvl="2" indent="-285750"/>
            <a:endParaRPr lang="en-US" sz="1600" i="1" kern="1200" dirty="0">
              <a:solidFill>
                <a:schemeClr val="accent2"/>
              </a:solidFill>
            </a:endParaRPr>
          </a:p>
          <a:p>
            <a:pPr marL="0" lvl="2" indent="-285750"/>
            <a:endParaRPr lang="en-US" sz="1600" kern="1200" dirty="0">
              <a:solidFill>
                <a:schemeClr val="accent2"/>
              </a:solidFill>
            </a:endParaRPr>
          </a:p>
          <a:p>
            <a:pPr marL="0" lvl="2" indent="-285750"/>
            <a:endParaRPr lang="en-US" sz="1600" kern="1200" dirty="0">
              <a:solidFill>
                <a:schemeClr val="accent2"/>
              </a:solidFill>
            </a:endParaRPr>
          </a:p>
        </p:txBody>
      </p:sp>
      <p:pic>
        <p:nvPicPr>
          <p:cNvPr id="11" name="Picture 10">
            <a:extLst>
              <a:ext uri="{FF2B5EF4-FFF2-40B4-BE49-F238E27FC236}">
                <a16:creationId xmlns:a16="http://schemas.microsoft.com/office/drawing/2014/main" id="{A89323D4-FD76-DA9D-8FDB-FA7B87C937F6}"/>
              </a:ext>
            </a:extLst>
          </p:cNvPr>
          <p:cNvPicPr>
            <a:picLocks noChangeAspect="1"/>
          </p:cNvPicPr>
          <p:nvPr/>
        </p:nvPicPr>
        <p:blipFill>
          <a:blip r:embed="rId3"/>
          <a:stretch>
            <a:fillRect/>
          </a:stretch>
        </p:blipFill>
        <p:spPr>
          <a:xfrm>
            <a:off x="3937158" y="1265464"/>
            <a:ext cx="7803713" cy="4457700"/>
          </a:xfrm>
          <a:prstGeom prst="rect">
            <a:avLst/>
          </a:prstGeom>
        </p:spPr>
      </p:pic>
    </p:spTree>
    <p:extLst>
      <p:ext uri="{BB962C8B-B14F-4D97-AF65-F5344CB8AC3E}">
        <p14:creationId xmlns:p14="http://schemas.microsoft.com/office/powerpoint/2010/main" val="289953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15</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a:t>EXPORT reports</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4294967295"/>
          </p:nvPr>
        </p:nvSpPr>
        <p:spPr>
          <a:xfrm>
            <a:off x="517147" y="4610348"/>
            <a:ext cx="11045569" cy="1594509"/>
          </a:xfrm>
        </p:spPr>
        <p:txBody>
          <a:bodyPr anchor="t">
            <a:normAutofit fontScale="77500" lnSpcReduction="20000"/>
          </a:bodyPr>
          <a:lstStyle/>
          <a:p>
            <a:pPr marL="0" lvl="2" indent="-285750"/>
            <a:endParaRPr lang="en-US" sz="1600" kern="1200" dirty="0">
              <a:solidFill>
                <a:schemeClr val="accent2"/>
              </a:solidFill>
            </a:endParaRPr>
          </a:p>
          <a:p>
            <a:pPr marL="0" lvl="2" indent="0">
              <a:buNone/>
            </a:pPr>
            <a:r>
              <a:rPr lang="en-US" sz="1900" dirty="0"/>
              <a:t>Here are s</a:t>
            </a:r>
            <a:r>
              <a:rPr lang="en-US" sz="1900" kern="1200" dirty="0"/>
              <a:t>ome examples of single fields that can be select.  </a:t>
            </a:r>
          </a:p>
          <a:p>
            <a:pPr marL="0" lvl="2" indent="0">
              <a:buNone/>
            </a:pPr>
            <a:r>
              <a:rPr lang="en-US" sz="1900" kern="1200" dirty="0" err="1"/>
              <a:t>Ctrl+F</a:t>
            </a:r>
            <a:r>
              <a:rPr lang="en-US" sz="1900" kern="1200" dirty="0"/>
              <a:t> can be used to help search a particular fields. </a:t>
            </a:r>
          </a:p>
          <a:p>
            <a:pPr marL="0" lvl="2" indent="0">
              <a:buNone/>
            </a:pPr>
            <a:endParaRPr lang="en-US" sz="1900" kern="1200" dirty="0"/>
          </a:p>
          <a:p>
            <a:pPr marL="0" lvl="2" indent="0">
              <a:buNone/>
            </a:pPr>
            <a:r>
              <a:rPr lang="en-US" sz="1900" b="1" kern="1200" dirty="0"/>
              <a:t>Note: </a:t>
            </a:r>
            <a:r>
              <a:rPr lang="en-US" sz="1900" kern="1200" dirty="0"/>
              <a:t>the downside to these reports is that a separate </a:t>
            </a:r>
            <a:r>
              <a:rPr lang="en-US" sz="1900" dirty="0"/>
              <a:t>spreadsheet</a:t>
            </a:r>
            <a:r>
              <a:rPr lang="en-US" sz="1900" kern="1200" dirty="0"/>
              <a:t> is created for entity, company, partnership, superfund and trust</a:t>
            </a:r>
            <a:r>
              <a:rPr lang="en-US" sz="1900" kern="1200" dirty="0">
                <a:solidFill>
                  <a:schemeClr val="accent2"/>
                </a:solidFill>
              </a:rPr>
              <a:t>.</a:t>
            </a:r>
            <a:endParaRPr lang="en-US" sz="1900" kern="1200" dirty="0">
              <a:solidFill>
                <a:schemeClr val="accent2"/>
              </a:solidFill>
              <a:cs typeface="Arial"/>
            </a:endParaRPr>
          </a:p>
          <a:p>
            <a:pPr marL="0" lvl="2" indent="0">
              <a:buNone/>
            </a:pPr>
            <a:r>
              <a:rPr lang="en-AU" sz="1800" dirty="0">
                <a:hlinkClick r:id="rId3"/>
              </a:rPr>
              <a:t>Export | Exporting Client Data from Xplan | Centrepoint Alliance Technology Solutions</a:t>
            </a:r>
            <a:endParaRPr lang="en-US" sz="1800" kern="1200" dirty="0">
              <a:solidFill>
                <a:schemeClr val="accent2"/>
              </a:solidFill>
            </a:endParaRPr>
          </a:p>
          <a:p>
            <a:pPr marL="0" lvl="2" indent="-285750"/>
            <a:endParaRPr lang="en-US" sz="1600" i="1" kern="1200" dirty="0">
              <a:solidFill>
                <a:schemeClr val="accent2"/>
              </a:solidFill>
            </a:endParaRPr>
          </a:p>
          <a:p>
            <a:pPr marL="0" lvl="2" indent="-285750"/>
            <a:endParaRPr lang="en-US" sz="1600" kern="1200" dirty="0">
              <a:solidFill>
                <a:schemeClr val="accent2"/>
              </a:solidFill>
            </a:endParaRPr>
          </a:p>
          <a:p>
            <a:pPr marL="0" lvl="2" indent="-285750"/>
            <a:endParaRPr lang="en-US" sz="1600" kern="1200" dirty="0">
              <a:solidFill>
                <a:schemeClr val="accent2"/>
              </a:solidFill>
            </a:endParaRPr>
          </a:p>
        </p:txBody>
      </p:sp>
      <p:pic>
        <p:nvPicPr>
          <p:cNvPr id="9" name="Picture 8">
            <a:extLst>
              <a:ext uri="{FF2B5EF4-FFF2-40B4-BE49-F238E27FC236}">
                <a16:creationId xmlns:a16="http://schemas.microsoft.com/office/drawing/2014/main" id="{3FE26867-8055-5EE9-0815-4553125F5E07}"/>
              </a:ext>
            </a:extLst>
          </p:cNvPr>
          <p:cNvPicPr>
            <a:picLocks noChangeAspect="1"/>
          </p:cNvPicPr>
          <p:nvPr/>
        </p:nvPicPr>
        <p:blipFill>
          <a:blip r:embed="rId4"/>
          <a:stretch>
            <a:fillRect/>
          </a:stretch>
        </p:blipFill>
        <p:spPr>
          <a:xfrm>
            <a:off x="548462" y="1422442"/>
            <a:ext cx="2835102" cy="2818376"/>
          </a:xfrm>
          <a:prstGeom prst="rect">
            <a:avLst/>
          </a:prstGeom>
        </p:spPr>
      </p:pic>
      <p:pic>
        <p:nvPicPr>
          <p:cNvPr id="13" name="Picture 12">
            <a:extLst>
              <a:ext uri="{FF2B5EF4-FFF2-40B4-BE49-F238E27FC236}">
                <a16:creationId xmlns:a16="http://schemas.microsoft.com/office/drawing/2014/main" id="{24BA9C14-A131-B5DA-D2FB-05579DC2C0A8}"/>
              </a:ext>
            </a:extLst>
          </p:cNvPr>
          <p:cNvPicPr>
            <a:picLocks noChangeAspect="1"/>
          </p:cNvPicPr>
          <p:nvPr/>
        </p:nvPicPr>
        <p:blipFill>
          <a:blip r:embed="rId5"/>
          <a:stretch>
            <a:fillRect/>
          </a:stretch>
        </p:blipFill>
        <p:spPr>
          <a:xfrm>
            <a:off x="6958491" y="1502230"/>
            <a:ext cx="2805998" cy="2738588"/>
          </a:xfrm>
          <a:prstGeom prst="rect">
            <a:avLst/>
          </a:prstGeom>
        </p:spPr>
      </p:pic>
      <p:pic>
        <p:nvPicPr>
          <p:cNvPr id="6" name="Picture 5">
            <a:extLst>
              <a:ext uri="{FF2B5EF4-FFF2-40B4-BE49-F238E27FC236}">
                <a16:creationId xmlns:a16="http://schemas.microsoft.com/office/drawing/2014/main" id="{026C515F-B450-29CD-D23A-D37F8F708636}"/>
              </a:ext>
            </a:extLst>
          </p:cNvPr>
          <p:cNvPicPr>
            <a:picLocks noChangeAspect="1"/>
          </p:cNvPicPr>
          <p:nvPr/>
        </p:nvPicPr>
        <p:blipFill>
          <a:blip r:embed="rId6"/>
          <a:stretch>
            <a:fillRect/>
          </a:stretch>
        </p:blipFill>
        <p:spPr>
          <a:xfrm>
            <a:off x="3746748" y="1448836"/>
            <a:ext cx="2805998" cy="2825296"/>
          </a:xfrm>
          <a:prstGeom prst="rect">
            <a:avLst/>
          </a:prstGeom>
        </p:spPr>
      </p:pic>
    </p:spTree>
    <p:extLst>
      <p:ext uri="{BB962C8B-B14F-4D97-AF65-F5344CB8AC3E}">
        <p14:creationId xmlns:p14="http://schemas.microsoft.com/office/powerpoint/2010/main" val="223169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16</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dirty="0"/>
              <a:t>EXPORT reports</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4294967295"/>
          </p:nvPr>
        </p:nvSpPr>
        <p:spPr>
          <a:xfrm>
            <a:off x="515938" y="1325375"/>
            <a:ext cx="11045569" cy="1646146"/>
          </a:xfrm>
        </p:spPr>
        <p:txBody>
          <a:bodyPr anchor="t">
            <a:normAutofit/>
          </a:bodyPr>
          <a:lstStyle/>
          <a:p>
            <a:pPr marL="0" lvl="2" indent="0">
              <a:buNone/>
            </a:pPr>
            <a:r>
              <a:rPr lang="en-US" dirty="0"/>
              <a:t>Here are s</a:t>
            </a:r>
            <a:r>
              <a:rPr lang="en-US" kern="1200" dirty="0"/>
              <a:t>ome examples of a how the client data is Exported</a:t>
            </a:r>
            <a:r>
              <a:rPr lang="en-US" b="1" kern="1200" dirty="0"/>
              <a:t> </a:t>
            </a:r>
            <a:r>
              <a:rPr lang="en-US" kern="1200" dirty="0"/>
              <a:t>using the </a:t>
            </a:r>
            <a:r>
              <a:rPr lang="en-US" b="1" kern="1200" dirty="0"/>
              <a:t>same 3 Clients </a:t>
            </a:r>
            <a:r>
              <a:rPr lang="en-US" kern="1200" dirty="0"/>
              <a:t>and selecting the </a:t>
            </a:r>
            <a:r>
              <a:rPr lang="en-US" b="1" kern="1200" dirty="0"/>
              <a:t>same 3 fields</a:t>
            </a:r>
          </a:p>
          <a:p>
            <a:pPr marL="285750" lvl="2" indent="-285750">
              <a:buFont typeface="Wingdings" panose="05000000000000000000" pitchFamily="2" charset="2"/>
              <a:buChar char="§"/>
            </a:pPr>
            <a:r>
              <a:rPr lang="en-US" kern="1200" dirty="0"/>
              <a:t>Client category</a:t>
            </a:r>
          </a:p>
          <a:p>
            <a:pPr marL="285750" lvl="2" indent="-285750">
              <a:buFont typeface="Wingdings" panose="05000000000000000000" pitchFamily="2" charset="2"/>
              <a:buChar char="§"/>
            </a:pPr>
            <a:r>
              <a:rPr lang="en-US" kern="1200" dirty="0"/>
              <a:t>Client Adviser &amp; </a:t>
            </a:r>
          </a:p>
          <a:p>
            <a:pPr marL="285750" lvl="2" indent="-285750">
              <a:buFont typeface="Wingdings" panose="05000000000000000000" pitchFamily="2" charset="2"/>
              <a:buChar char="§"/>
            </a:pPr>
            <a:r>
              <a:rPr lang="en-US" kern="1200" dirty="0"/>
              <a:t>Date of birth</a:t>
            </a:r>
          </a:p>
          <a:p>
            <a:pPr marL="0" lvl="2" indent="-285750"/>
            <a:endParaRPr lang="en-US" sz="1600" kern="1200" dirty="0">
              <a:solidFill>
                <a:schemeClr val="accent2"/>
              </a:solidFill>
            </a:endParaRPr>
          </a:p>
          <a:p>
            <a:pPr marL="0" lvl="2" indent="-285750"/>
            <a:endParaRPr lang="en-US" sz="1600" kern="1200" dirty="0">
              <a:solidFill>
                <a:schemeClr val="accent2"/>
              </a:solidFill>
            </a:endParaRPr>
          </a:p>
        </p:txBody>
      </p:sp>
      <p:sp>
        <p:nvSpPr>
          <p:cNvPr id="9" name="TextBox 8">
            <a:extLst>
              <a:ext uri="{FF2B5EF4-FFF2-40B4-BE49-F238E27FC236}">
                <a16:creationId xmlns:a16="http://schemas.microsoft.com/office/drawing/2014/main" id="{493891EB-FA31-CEB6-30FB-3193D88B4644}"/>
              </a:ext>
            </a:extLst>
          </p:cNvPr>
          <p:cNvSpPr txBox="1"/>
          <p:nvPr/>
        </p:nvSpPr>
        <p:spPr>
          <a:xfrm>
            <a:off x="7304000" y="2416812"/>
            <a:ext cx="3632200" cy="3454004"/>
          </a:xfrm>
          <a:prstGeom prst="rect">
            <a:avLst/>
          </a:prstGeom>
          <a:noFill/>
        </p:spPr>
        <p:txBody>
          <a:bodyPr wrap="square" lIns="72000" tIns="72000" rIns="72000" bIns="72000" rtlCol="0">
            <a:spAutoFit/>
          </a:bodyPr>
          <a:lstStyle/>
          <a:p>
            <a:pPr algn="l"/>
            <a:r>
              <a:rPr lang="en-AU" sz="1400" b="1" dirty="0"/>
              <a:t>Partners Option:</a:t>
            </a:r>
          </a:p>
          <a:p>
            <a:pPr algn="l"/>
            <a:endParaRPr lang="en-AU" sz="1400" b="1" dirty="0"/>
          </a:p>
          <a:p>
            <a:pPr algn="l"/>
            <a:r>
              <a:rPr lang="en-AU" sz="1400" dirty="0"/>
              <a:t>Search &amp; Export </a:t>
            </a:r>
            <a:r>
              <a:rPr lang="en-AU" sz="1400" b="1" dirty="0"/>
              <a:t>Client Only</a:t>
            </a:r>
          </a:p>
          <a:p>
            <a:pPr algn="l"/>
            <a:endParaRPr lang="en-AU" sz="1400" dirty="0"/>
          </a:p>
          <a:p>
            <a:pPr algn="l"/>
            <a:endParaRPr lang="en-AU" sz="1400" dirty="0"/>
          </a:p>
          <a:p>
            <a:pPr algn="l"/>
            <a:endParaRPr lang="en-AU" sz="1400" dirty="0"/>
          </a:p>
          <a:p>
            <a:pPr algn="l"/>
            <a:r>
              <a:rPr lang="en-AU" sz="1400" dirty="0"/>
              <a:t>Only Search </a:t>
            </a:r>
            <a:r>
              <a:rPr lang="en-AU" sz="1400" b="1" dirty="0"/>
              <a:t>Client</a:t>
            </a:r>
            <a:r>
              <a:rPr lang="en-AU" sz="1400" dirty="0"/>
              <a:t> But Also Export </a:t>
            </a:r>
            <a:r>
              <a:rPr lang="en-AU" sz="1400" b="1" dirty="0"/>
              <a:t>Partner</a:t>
            </a:r>
          </a:p>
          <a:p>
            <a:pPr algn="l"/>
            <a:endParaRPr lang="en-AU" sz="1400" dirty="0"/>
          </a:p>
          <a:p>
            <a:pPr algn="l"/>
            <a:endParaRPr lang="en-AU" sz="1400" dirty="0"/>
          </a:p>
          <a:p>
            <a:pPr algn="l"/>
            <a:endParaRPr lang="en-AU" sz="1400" dirty="0"/>
          </a:p>
          <a:p>
            <a:pPr algn="l"/>
            <a:endParaRPr lang="en-AU" sz="1400" dirty="0"/>
          </a:p>
          <a:p>
            <a:pPr algn="l"/>
            <a:endParaRPr lang="en-AU" sz="1400" dirty="0"/>
          </a:p>
          <a:p>
            <a:pPr algn="l"/>
            <a:r>
              <a:rPr lang="en-AU" sz="1400" dirty="0"/>
              <a:t>Search </a:t>
            </a:r>
            <a:r>
              <a:rPr lang="en-AU" sz="1400" b="1" dirty="0"/>
              <a:t>Clients</a:t>
            </a:r>
            <a:r>
              <a:rPr lang="en-AU" sz="1400" dirty="0"/>
              <a:t> &amp; </a:t>
            </a:r>
            <a:r>
              <a:rPr lang="en-AU" sz="1400" b="1" dirty="0"/>
              <a:t>Partners</a:t>
            </a:r>
          </a:p>
          <a:p>
            <a:pPr algn="l"/>
            <a:endParaRPr lang="en-AU" sz="1100" dirty="0"/>
          </a:p>
          <a:p>
            <a:pPr algn="l"/>
            <a:endParaRPr lang="en-AU" sz="1100" dirty="0"/>
          </a:p>
          <a:p>
            <a:pPr algn="l"/>
            <a:endParaRPr lang="en-AU" sz="1100" dirty="0" err="1"/>
          </a:p>
        </p:txBody>
      </p:sp>
      <p:pic>
        <p:nvPicPr>
          <p:cNvPr id="6" name="Picture 5">
            <a:extLst>
              <a:ext uri="{FF2B5EF4-FFF2-40B4-BE49-F238E27FC236}">
                <a16:creationId xmlns:a16="http://schemas.microsoft.com/office/drawing/2014/main" id="{E8304009-3592-7911-76EF-E9C610C67B93}"/>
              </a:ext>
            </a:extLst>
          </p:cNvPr>
          <p:cNvPicPr>
            <a:picLocks noChangeAspect="1"/>
          </p:cNvPicPr>
          <p:nvPr/>
        </p:nvPicPr>
        <p:blipFill>
          <a:blip r:embed="rId3"/>
          <a:stretch>
            <a:fillRect/>
          </a:stretch>
        </p:blipFill>
        <p:spPr>
          <a:xfrm>
            <a:off x="515937" y="4941266"/>
            <a:ext cx="5468729" cy="1170264"/>
          </a:xfrm>
          <a:prstGeom prst="rect">
            <a:avLst/>
          </a:prstGeom>
        </p:spPr>
      </p:pic>
      <p:pic>
        <p:nvPicPr>
          <p:cNvPr id="8" name="Picture 7">
            <a:extLst>
              <a:ext uri="{FF2B5EF4-FFF2-40B4-BE49-F238E27FC236}">
                <a16:creationId xmlns:a16="http://schemas.microsoft.com/office/drawing/2014/main" id="{DDE1C9A5-F603-19A9-43F1-6C3FB562EB6A}"/>
              </a:ext>
            </a:extLst>
          </p:cNvPr>
          <p:cNvPicPr>
            <a:picLocks noChangeAspect="1"/>
          </p:cNvPicPr>
          <p:nvPr/>
        </p:nvPicPr>
        <p:blipFill>
          <a:blip r:embed="rId4"/>
          <a:stretch>
            <a:fillRect/>
          </a:stretch>
        </p:blipFill>
        <p:spPr>
          <a:xfrm>
            <a:off x="515936" y="3811245"/>
            <a:ext cx="6491541" cy="819557"/>
          </a:xfrm>
          <a:prstGeom prst="rect">
            <a:avLst/>
          </a:prstGeom>
        </p:spPr>
      </p:pic>
      <p:pic>
        <p:nvPicPr>
          <p:cNvPr id="11" name="Picture 10">
            <a:extLst>
              <a:ext uri="{FF2B5EF4-FFF2-40B4-BE49-F238E27FC236}">
                <a16:creationId xmlns:a16="http://schemas.microsoft.com/office/drawing/2014/main" id="{6164D38A-FD5E-3FD5-DBCD-1223A78BA945}"/>
              </a:ext>
            </a:extLst>
          </p:cNvPr>
          <p:cNvPicPr>
            <a:picLocks noChangeAspect="1"/>
          </p:cNvPicPr>
          <p:nvPr/>
        </p:nvPicPr>
        <p:blipFill>
          <a:blip r:embed="rId5"/>
          <a:stretch>
            <a:fillRect/>
          </a:stretch>
        </p:blipFill>
        <p:spPr>
          <a:xfrm>
            <a:off x="515936" y="2551559"/>
            <a:ext cx="5362342" cy="965632"/>
          </a:xfrm>
          <a:prstGeom prst="rect">
            <a:avLst/>
          </a:prstGeom>
        </p:spPr>
      </p:pic>
    </p:spTree>
    <p:extLst>
      <p:ext uri="{BB962C8B-B14F-4D97-AF65-F5344CB8AC3E}">
        <p14:creationId xmlns:p14="http://schemas.microsoft.com/office/powerpoint/2010/main" val="82954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a:xfrm>
            <a:off x="11484044" y="6453188"/>
            <a:ext cx="157094" cy="153888"/>
          </a:xfrm>
        </p:spPr>
        <p:txBody>
          <a:bodyPr wrap="none" anchor="ctr">
            <a:normAutofit/>
          </a:bodyPr>
          <a:lstStyle/>
          <a:p>
            <a:pPr>
              <a:spcAft>
                <a:spcPts val="600"/>
              </a:spcAft>
            </a:pPr>
            <a:fld id="{588D8DAC-0B67-4B1D-B2A1-D16B4F6DEF9E}" type="slidenum">
              <a:rPr lang="en-AU" smtClean="0"/>
              <a:pPr>
                <a:spcAft>
                  <a:spcPts val="600"/>
                </a:spcAft>
              </a:pPr>
              <a:t>17</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nchor="ctr">
            <a:normAutofit/>
          </a:bodyPr>
          <a:lstStyle/>
          <a:p>
            <a:r>
              <a:rPr lang="en-US"/>
              <a:t>EXPORT reports</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4294967295"/>
          </p:nvPr>
        </p:nvSpPr>
        <p:spPr>
          <a:xfrm>
            <a:off x="517147" y="4469363"/>
            <a:ext cx="11045569" cy="1646146"/>
          </a:xfrm>
        </p:spPr>
        <p:txBody>
          <a:bodyPr anchor="t">
            <a:normAutofit/>
          </a:bodyPr>
          <a:lstStyle/>
          <a:p>
            <a:pPr marL="0" lvl="2" indent="0">
              <a:buNone/>
            </a:pPr>
            <a:r>
              <a:rPr lang="en-US" sz="1600" dirty="0"/>
              <a:t>Here are s</a:t>
            </a:r>
            <a:r>
              <a:rPr lang="en-US" sz="1600" kern="1200" dirty="0"/>
              <a:t>ome examples of </a:t>
            </a:r>
            <a:r>
              <a:rPr lang="en-US" sz="1600" b="1" kern="1200" dirty="0"/>
              <a:t>group fields </a:t>
            </a:r>
            <a:r>
              <a:rPr lang="en-US" sz="1600" kern="1200" dirty="0"/>
              <a:t>that can be select under </a:t>
            </a:r>
            <a:r>
              <a:rPr lang="en-US" sz="1600" b="1" kern="1200" dirty="0"/>
              <a:t>Entity List Items</a:t>
            </a:r>
            <a:r>
              <a:rPr lang="en-US" sz="1600" kern="1200" dirty="0"/>
              <a:t>.  </a:t>
            </a:r>
          </a:p>
          <a:p>
            <a:pPr marL="0" lvl="2" indent="0">
              <a:buNone/>
            </a:pPr>
            <a:r>
              <a:rPr lang="en-US" sz="1600" kern="1200" dirty="0"/>
              <a:t>You can add an extra filter option once you have selected a field.  This is a bit more complex, and the below guide walks you through an example of searching a Platform under Asset.</a:t>
            </a:r>
            <a:endParaRPr lang="en-US" sz="1600" dirty="0">
              <a:cs typeface="Arial"/>
            </a:endParaRPr>
          </a:p>
          <a:p>
            <a:pPr marL="0" lvl="2" indent="0">
              <a:buNone/>
            </a:pPr>
            <a:r>
              <a:rPr lang="en-US" sz="1600" dirty="0">
                <a:hlinkClick r:id="rId3"/>
              </a:rPr>
              <a:t>How do I search Client Linked Platforms | Centrepoint Alliance Technology Solutions</a:t>
            </a:r>
            <a:endParaRPr lang="en-US" sz="1200" i="1" kern="1200" dirty="0">
              <a:solidFill>
                <a:schemeClr val="accent2"/>
              </a:solidFill>
            </a:endParaRPr>
          </a:p>
          <a:p>
            <a:pPr marL="0" lvl="2" indent="-285750"/>
            <a:endParaRPr lang="en-US" sz="1600" kern="1200" dirty="0">
              <a:solidFill>
                <a:schemeClr val="accent2"/>
              </a:solidFill>
            </a:endParaRPr>
          </a:p>
          <a:p>
            <a:pPr marL="0" lvl="2" indent="-285750"/>
            <a:endParaRPr lang="en-US" sz="1600" kern="1200" dirty="0">
              <a:solidFill>
                <a:schemeClr val="accent2"/>
              </a:solidFill>
            </a:endParaRPr>
          </a:p>
        </p:txBody>
      </p:sp>
      <p:pic>
        <p:nvPicPr>
          <p:cNvPr id="6" name="Picture 5">
            <a:extLst>
              <a:ext uri="{FF2B5EF4-FFF2-40B4-BE49-F238E27FC236}">
                <a16:creationId xmlns:a16="http://schemas.microsoft.com/office/drawing/2014/main" id="{BDA93DD2-51BA-A237-5929-50E8764584B6}"/>
              </a:ext>
            </a:extLst>
          </p:cNvPr>
          <p:cNvPicPr>
            <a:picLocks noChangeAspect="1"/>
          </p:cNvPicPr>
          <p:nvPr/>
        </p:nvPicPr>
        <p:blipFill>
          <a:blip r:embed="rId4"/>
          <a:stretch>
            <a:fillRect/>
          </a:stretch>
        </p:blipFill>
        <p:spPr>
          <a:xfrm>
            <a:off x="515938" y="1591300"/>
            <a:ext cx="4495833" cy="2014552"/>
          </a:xfrm>
          <a:prstGeom prst="rect">
            <a:avLst/>
          </a:prstGeom>
        </p:spPr>
      </p:pic>
      <p:pic>
        <p:nvPicPr>
          <p:cNvPr id="8" name="Picture 7">
            <a:extLst>
              <a:ext uri="{FF2B5EF4-FFF2-40B4-BE49-F238E27FC236}">
                <a16:creationId xmlns:a16="http://schemas.microsoft.com/office/drawing/2014/main" id="{B10A68C0-41CB-E8E6-E832-F153B82C6212}"/>
              </a:ext>
            </a:extLst>
          </p:cNvPr>
          <p:cNvPicPr>
            <a:picLocks noChangeAspect="1"/>
          </p:cNvPicPr>
          <p:nvPr/>
        </p:nvPicPr>
        <p:blipFill>
          <a:blip r:embed="rId5"/>
          <a:stretch>
            <a:fillRect/>
          </a:stretch>
        </p:blipFill>
        <p:spPr>
          <a:xfrm>
            <a:off x="5638151" y="1658946"/>
            <a:ext cx="4405345" cy="1900251"/>
          </a:xfrm>
          <a:prstGeom prst="rect">
            <a:avLst/>
          </a:prstGeom>
        </p:spPr>
      </p:pic>
    </p:spTree>
    <p:extLst>
      <p:ext uri="{BB962C8B-B14F-4D97-AF65-F5344CB8AC3E}">
        <p14:creationId xmlns:p14="http://schemas.microsoft.com/office/powerpoint/2010/main" val="154292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18</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06581"/>
            <a:ext cx="11127600" cy="369332"/>
          </a:xfrm>
        </p:spPr>
        <p:txBody>
          <a:bodyPr/>
          <a:lstStyle/>
          <a:p>
            <a:r>
              <a:rPr lang="en-US"/>
              <a:t>Management report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859730" y="1723900"/>
            <a:ext cx="7781407" cy="4441950"/>
          </a:xfrm>
        </p:spPr>
        <p:txBody>
          <a:bodyPr>
            <a:normAutofit/>
          </a:bodyPr>
          <a:lstStyle/>
          <a:p>
            <a:pPr marL="573750" lvl="2" indent="-285750"/>
            <a:endParaRPr lang="en-US"/>
          </a:p>
          <a:p>
            <a:pPr marL="573750" lvl="2" indent="-285750"/>
            <a:endParaRPr lang="en-US" i="1"/>
          </a:p>
          <a:p>
            <a:pPr marL="573750" lvl="2" indent="-285750"/>
            <a:endParaRPr lang="en-US"/>
          </a:p>
          <a:p>
            <a:pPr marL="573750" lvl="2" indent="-285750"/>
            <a:endParaRPr lang="en-US"/>
          </a:p>
        </p:txBody>
      </p:sp>
      <p:sp>
        <p:nvSpPr>
          <p:cNvPr id="7" name="TextBox 6">
            <a:extLst>
              <a:ext uri="{FF2B5EF4-FFF2-40B4-BE49-F238E27FC236}">
                <a16:creationId xmlns:a16="http://schemas.microsoft.com/office/drawing/2014/main" id="{68DAA544-40FB-F5C8-E58E-B0E504102DEE}"/>
              </a:ext>
            </a:extLst>
          </p:cNvPr>
          <p:cNvSpPr txBox="1"/>
          <p:nvPr/>
        </p:nvSpPr>
        <p:spPr>
          <a:xfrm>
            <a:off x="3189870" y="1575360"/>
            <a:ext cx="7451373" cy="3385542"/>
          </a:xfrm>
          <a:prstGeom prst="rect">
            <a:avLst/>
          </a:prstGeom>
          <a:noFill/>
        </p:spPr>
        <p:txBody>
          <a:bodyPr wrap="square">
            <a:spAutoFit/>
          </a:bodyPr>
          <a:lstStyle/>
          <a:p>
            <a:r>
              <a:rPr lang="en-US" sz="1400" dirty="0"/>
              <a:t>From the left-hand menu navigate to </a:t>
            </a:r>
            <a:r>
              <a:rPr lang="en-US" sz="1400" b="1" dirty="0"/>
              <a:t>Reports</a:t>
            </a:r>
            <a:r>
              <a:rPr lang="en-US" sz="1400" b="1" kern="1200" dirty="0"/>
              <a:t> &gt; Management report </a:t>
            </a:r>
          </a:p>
          <a:p>
            <a:endParaRPr lang="en-AU" sz="1400" dirty="0"/>
          </a:p>
          <a:p>
            <a:endParaRPr lang="en-AU" sz="1400" dirty="0"/>
          </a:p>
          <a:p>
            <a:r>
              <a:rPr lang="en-AU" sz="1400" dirty="0"/>
              <a:t>Reports here are standard pre-built reports that have been created by Xplan.  </a:t>
            </a:r>
          </a:p>
          <a:p>
            <a:endParaRPr lang="en-AU" sz="1400" dirty="0"/>
          </a:p>
          <a:p>
            <a:r>
              <a:rPr lang="en-US" sz="1400" dirty="0"/>
              <a:t>There is a wide range available for selection.</a:t>
            </a:r>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dirty="0"/>
          </a:p>
        </p:txBody>
      </p:sp>
      <p:pic>
        <p:nvPicPr>
          <p:cNvPr id="8" name="Picture 7">
            <a:extLst>
              <a:ext uri="{FF2B5EF4-FFF2-40B4-BE49-F238E27FC236}">
                <a16:creationId xmlns:a16="http://schemas.microsoft.com/office/drawing/2014/main" id="{0804D99A-E8B9-6F8F-F454-28207744D668}"/>
              </a:ext>
            </a:extLst>
          </p:cNvPr>
          <p:cNvPicPr>
            <a:picLocks noChangeAspect="1"/>
          </p:cNvPicPr>
          <p:nvPr/>
        </p:nvPicPr>
        <p:blipFill>
          <a:blip r:embed="rId3"/>
          <a:stretch>
            <a:fillRect/>
          </a:stretch>
        </p:blipFill>
        <p:spPr>
          <a:xfrm>
            <a:off x="515938" y="1575360"/>
            <a:ext cx="2521744" cy="3004804"/>
          </a:xfrm>
          <a:prstGeom prst="rect">
            <a:avLst/>
          </a:prstGeom>
        </p:spPr>
      </p:pic>
    </p:spTree>
    <p:extLst>
      <p:ext uri="{BB962C8B-B14F-4D97-AF65-F5344CB8AC3E}">
        <p14:creationId xmlns:p14="http://schemas.microsoft.com/office/powerpoint/2010/main" val="416541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19</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Management report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859730" y="1723900"/>
            <a:ext cx="7781407" cy="4441950"/>
          </a:xfrm>
        </p:spPr>
        <p:txBody>
          <a:bodyPr>
            <a:normAutofit/>
          </a:bodyPr>
          <a:lstStyle/>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sp>
        <p:nvSpPr>
          <p:cNvPr id="7" name="TextBox 6">
            <a:extLst>
              <a:ext uri="{FF2B5EF4-FFF2-40B4-BE49-F238E27FC236}">
                <a16:creationId xmlns:a16="http://schemas.microsoft.com/office/drawing/2014/main" id="{68DAA544-40FB-F5C8-E58E-B0E504102DEE}"/>
              </a:ext>
            </a:extLst>
          </p:cNvPr>
          <p:cNvSpPr txBox="1"/>
          <p:nvPr/>
        </p:nvSpPr>
        <p:spPr>
          <a:xfrm>
            <a:off x="1216480" y="4733304"/>
            <a:ext cx="5780314" cy="1985159"/>
          </a:xfrm>
          <a:prstGeom prst="rect">
            <a:avLst/>
          </a:prstGeom>
          <a:noFill/>
        </p:spPr>
        <p:txBody>
          <a:bodyPr wrap="square">
            <a:spAutoFit/>
          </a:bodyPr>
          <a:lstStyle/>
          <a:p>
            <a:endParaRPr lang="en-AU" sz="1400" dirty="0"/>
          </a:p>
          <a:p>
            <a:r>
              <a:rPr lang="en-US" sz="1400" dirty="0"/>
              <a:t>Some Report Selections are </a:t>
            </a:r>
          </a:p>
          <a:p>
            <a:pPr marL="285750" indent="-285750">
              <a:lnSpc>
                <a:spcPct val="150000"/>
              </a:lnSpc>
              <a:buFont typeface="Arial" panose="020B0604020202020204" pitchFamily="34" charset="0"/>
              <a:buChar char="•"/>
            </a:pPr>
            <a:r>
              <a:rPr lang="en-US" sz="1400" dirty="0"/>
              <a:t>Client List Report </a:t>
            </a:r>
          </a:p>
          <a:p>
            <a:pPr marL="285750" indent="-285750">
              <a:lnSpc>
                <a:spcPct val="150000"/>
              </a:lnSpc>
              <a:buFont typeface="Arial" panose="020B0604020202020204" pitchFamily="34" charset="0"/>
              <a:buChar char="•"/>
            </a:pPr>
            <a:r>
              <a:rPr lang="en-US" sz="1400" dirty="0"/>
              <a:t>Insurance Report</a:t>
            </a:r>
          </a:p>
          <a:p>
            <a:pPr marL="285750" indent="-285750">
              <a:lnSpc>
                <a:spcPct val="150000"/>
              </a:lnSpc>
              <a:buFont typeface="Arial" panose="020B0604020202020204" pitchFamily="34" charset="0"/>
              <a:buChar char="•"/>
            </a:pPr>
            <a:r>
              <a:rPr lang="en-US" sz="1400" dirty="0"/>
              <a:t>Task Report</a:t>
            </a:r>
            <a:endParaRPr lang="en-AU" sz="1400" dirty="0"/>
          </a:p>
          <a:p>
            <a:endParaRPr lang="en-AU" sz="1400" dirty="0"/>
          </a:p>
          <a:p>
            <a:endParaRPr lang="en-AU" dirty="0"/>
          </a:p>
        </p:txBody>
      </p:sp>
      <p:pic>
        <p:nvPicPr>
          <p:cNvPr id="6" name="Picture 5">
            <a:extLst>
              <a:ext uri="{FF2B5EF4-FFF2-40B4-BE49-F238E27FC236}">
                <a16:creationId xmlns:a16="http://schemas.microsoft.com/office/drawing/2014/main" id="{2F9E43B4-7B7D-775C-B785-F3A2FCD0A07E}"/>
              </a:ext>
            </a:extLst>
          </p:cNvPr>
          <p:cNvPicPr>
            <a:picLocks noChangeAspect="1"/>
          </p:cNvPicPr>
          <p:nvPr/>
        </p:nvPicPr>
        <p:blipFill>
          <a:blip r:embed="rId3"/>
          <a:stretch>
            <a:fillRect/>
          </a:stretch>
        </p:blipFill>
        <p:spPr>
          <a:xfrm>
            <a:off x="653142" y="1278621"/>
            <a:ext cx="3636170" cy="3309795"/>
          </a:xfrm>
          <a:prstGeom prst="rect">
            <a:avLst/>
          </a:prstGeom>
        </p:spPr>
      </p:pic>
      <p:pic>
        <p:nvPicPr>
          <p:cNvPr id="13" name="Picture 12">
            <a:extLst>
              <a:ext uri="{FF2B5EF4-FFF2-40B4-BE49-F238E27FC236}">
                <a16:creationId xmlns:a16="http://schemas.microsoft.com/office/drawing/2014/main" id="{A4188B14-6F43-DF43-8934-38A38F2FBBF9}"/>
              </a:ext>
            </a:extLst>
          </p:cNvPr>
          <p:cNvPicPr>
            <a:picLocks noChangeAspect="1"/>
          </p:cNvPicPr>
          <p:nvPr/>
        </p:nvPicPr>
        <p:blipFill>
          <a:blip r:embed="rId4"/>
          <a:stretch>
            <a:fillRect/>
          </a:stretch>
        </p:blipFill>
        <p:spPr>
          <a:xfrm>
            <a:off x="8106714" y="1280499"/>
            <a:ext cx="3636169" cy="3651431"/>
          </a:xfrm>
          <a:prstGeom prst="rect">
            <a:avLst/>
          </a:prstGeom>
        </p:spPr>
      </p:pic>
      <p:pic>
        <p:nvPicPr>
          <p:cNvPr id="15" name="Picture 14">
            <a:extLst>
              <a:ext uri="{FF2B5EF4-FFF2-40B4-BE49-F238E27FC236}">
                <a16:creationId xmlns:a16="http://schemas.microsoft.com/office/drawing/2014/main" id="{ACF74E1E-0B37-AE1B-CE07-7925BD6F4D8D}"/>
              </a:ext>
            </a:extLst>
          </p:cNvPr>
          <p:cNvPicPr>
            <a:picLocks noChangeAspect="1"/>
          </p:cNvPicPr>
          <p:nvPr/>
        </p:nvPicPr>
        <p:blipFill>
          <a:blip r:embed="rId5"/>
          <a:stretch>
            <a:fillRect/>
          </a:stretch>
        </p:blipFill>
        <p:spPr>
          <a:xfrm>
            <a:off x="4368799" y="1278104"/>
            <a:ext cx="3636169" cy="3309796"/>
          </a:xfrm>
          <a:prstGeom prst="rect">
            <a:avLst/>
          </a:prstGeom>
        </p:spPr>
      </p:pic>
    </p:spTree>
    <p:extLst>
      <p:ext uri="{BB962C8B-B14F-4D97-AF65-F5344CB8AC3E}">
        <p14:creationId xmlns:p14="http://schemas.microsoft.com/office/powerpoint/2010/main" val="160055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819001-E383-7E3F-6B92-F82C48D3CBFB}"/>
              </a:ext>
            </a:extLst>
          </p:cNvPr>
          <p:cNvSpPr>
            <a:spLocks noGrp="1"/>
          </p:cNvSpPr>
          <p:nvPr>
            <p:ph type="sldNum" sz="quarter" idx="10"/>
          </p:nvPr>
        </p:nvSpPr>
        <p:spPr/>
        <p:txBody>
          <a:bodyPr/>
          <a:lstStyle/>
          <a:p>
            <a:fld id="{588D8DAC-0B67-4B1D-B2A1-D16B4F6DEF9E}" type="slidenum">
              <a:rPr lang="en-AU" smtClean="0"/>
              <a:t>2</a:t>
            </a:fld>
            <a:endParaRPr lang="en-AU"/>
          </a:p>
        </p:txBody>
      </p:sp>
      <p:sp>
        <p:nvSpPr>
          <p:cNvPr id="3" name="Text Placeholder 2">
            <a:extLst>
              <a:ext uri="{FF2B5EF4-FFF2-40B4-BE49-F238E27FC236}">
                <a16:creationId xmlns:a16="http://schemas.microsoft.com/office/drawing/2014/main" id="{B018E565-22F8-A9E9-C838-03959F643740}"/>
              </a:ext>
            </a:extLst>
          </p:cNvPr>
          <p:cNvSpPr>
            <a:spLocks noGrp="1"/>
          </p:cNvSpPr>
          <p:nvPr>
            <p:ph type="body" sz="quarter" idx="13"/>
          </p:nvPr>
        </p:nvSpPr>
        <p:spPr/>
        <p:txBody>
          <a:bodyPr anchor="ctr">
            <a:noAutofit/>
          </a:bodyPr>
          <a:lstStyle/>
          <a:p>
            <a:pPr>
              <a:spcBef>
                <a:spcPts val="0"/>
              </a:spcBef>
            </a:pPr>
            <a:r>
              <a:rPr lang="en-US" dirty="0"/>
              <a:t>Creating a client list</a:t>
            </a:r>
          </a:p>
          <a:p>
            <a:r>
              <a:rPr lang="en-US" dirty="0"/>
              <a:t>Explain the different Report Types in Xplan</a:t>
            </a:r>
          </a:p>
          <a:p>
            <a:pPr marL="285750" indent="-285750">
              <a:spcBef>
                <a:spcPts val="0"/>
              </a:spcBef>
              <a:buFont typeface="Arial" panose="020B0604020202020204" pitchFamily="34" charset="0"/>
              <a:buChar char="•"/>
            </a:pPr>
            <a:r>
              <a:rPr lang="en-US" dirty="0"/>
              <a:t>Export data</a:t>
            </a:r>
          </a:p>
          <a:p>
            <a:pPr marL="285750" indent="-285750">
              <a:spcBef>
                <a:spcPts val="0"/>
              </a:spcBef>
              <a:buFont typeface="Arial" panose="020B0604020202020204" pitchFamily="34" charset="0"/>
              <a:buChar char="•"/>
            </a:pPr>
            <a:r>
              <a:rPr lang="en-US" dirty="0"/>
              <a:t>Management reports</a:t>
            </a:r>
          </a:p>
          <a:p>
            <a:pPr marL="285750" indent="-285750">
              <a:spcBef>
                <a:spcPts val="0"/>
              </a:spcBef>
              <a:buFont typeface="Arial" panose="020B0604020202020204" pitchFamily="34" charset="0"/>
              <a:buChar char="•"/>
            </a:pPr>
            <a:r>
              <a:rPr lang="en-US" dirty="0"/>
              <a:t>Merge Reports</a:t>
            </a:r>
          </a:p>
          <a:p>
            <a:pPr marL="285750" indent="-285750">
              <a:spcBef>
                <a:spcPts val="0"/>
              </a:spcBef>
              <a:buFont typeface="Arial" panose="020B0604020202020204" pitchFamily="34" charset="0"/>
              <a:buChar char="•"/>
            </a:pPr>
            <a:r>
              <a:rPr lang="en-US" dirty="0"/>
              <a:t>Xport</a:t>
            </a:r>
          </a:p>
          <a:p>
            <a:r>
              <a:rPr lang="en-US" dirty="0"/>
              <a:t>How to generate the different reports</a:t>
            </a:r>
          </a:p>
          <a:p>
            <a:r>
              <a:rPr lang="en-US" dirty="0"/>
              <a:t>Example Reports available</a:t>
            </a:r>
          </a:p>
        </p:txBody>
      </p:sp>
      <p:sp>
        <p:nvSpPr>
          <p:cNvPr id="4" name="Title 3">
            <a:extLst>
              <a:ext uri="{FF2B5EF4-FFF2-40B4-BE49-F238E27FC236}">
                <a16:creationId xmlns:a16="http://schemas.microsoft.com/office/drawing/2014/main" id="{BDAF11BA-01FD-AF4D-A22C-2670570C81ED}"/>
              </a:ext>
            </a:extLst>
          </p:cNvPr>
          <p:cNvSpPr>
            <a:spLocks noGrp="1"/>
          </p:cNvSpPr>
          <p:nvPr>
            <p:ph type="title"/>
          </p:nvPr>
        </p:nvSpPr>
        <p:spPr>
          <a:xfrm>
            <a:off x="4783138" y="760397"/>
            <a:ext cx="2392386" cy="442761"/>
          </a:xfrm>
        </p:spPr>
        <p:txBody>
          <a:bodyPr/>
          <a:lstStyle/>
          <a:p>
            <a:r>
              <a:rPr lang="en-US"/>
              <a:t>Agenda</a:t>
            </a:r>
            <a:endParaRPr lang="en-AU"/>
          </a:p>
        </p:txBody>
      </p:sp>
    </p:spTree>
    <p:extLst>
      <p:ext uri="{BB962C8B-B14F-4D97-AF65-F5344CB8AC3E}">
        <p14:creationId xmlns:p14="http://schemas.microsoft.com/office/powerpoint/2010/main" val="293367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20</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Management report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859730" y="1723900"/>
            <a:ext cx="7781407" cy="4441950"/>
          </a:xfrm>
        </p:spPr>
        <p:txBody>
          <a:bodyPr>
            <a:normAutofit/>
          </a:bodyPr>
          <a:lstStyle/>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sp>
        <p:nvSpPr>
          <p:cNvPr id="7" name="TextBox 6">
            <a:extLst>
              <a:ext uri="{FF2B5EF4-FFF2-40B4-BE49-F238E27FC236}">
                <a16:creationId xmlns:a16="http://schemas.microsoft.com/office/drawing/2014/main" id="{68DAA544-40FB-F5C8-E58E-B0E504102DEE}"/>
              </a:ext>
            </a:extLst>
          </p:cNvPr>
          <p:cNvSpPr txBox="1"/>
          <p:nvPr/>
        </p:nvSpPr>
        <p:spPr>
          <a:xfrm>
            <a:off x="1053193" y="4946591"/>
            <a:ext cx="8869593" cy="1554272"/>
          </a:xfrm>
          <a:prstGeom prst="rect">
            <a:avLst/>
          </a:prstGeom>
          <a:noFill/>
        </p:spPr>
        <p:txBody>
          <a:bodyPr wrap="square" lIns="91440" tIns="45720" rIns="91440" bIns="45720" anchor="t">
            <a:spAutoFit/>
          </a:bodyPr>
          <a:lstStyle/>
          <a:p>
            <a:endParaRPr lang="en-AU" sz="1400" dirty="0"/>
          </a:p>
          <a:p>
            <a:pPr>
              <a:lnSpc>
                <a:spcPct val="150000"/>
              </a:lnSpc>
            </a:pPr>
            <a:r>
              <a:rPr lang="en-US" sz="1400" dirty="0"/>
              <a:t>Each report will have different parameters.</a:t>
            </a:r>
          </a:p>
          <a:p>
            <a:pPr>
              <a:lnSpc>
                <a:spcPct val="150000"/>
              </a:lnSpc>
            </a:pPr>
            <a:r>
              <a:rPr lang="en-US" sz="1400" dirty="0"/>
              <a:t>In this example the </a:t>
            </a:r>
            <a:r>
              <a:rPr lang="en-US" sz="1400" b="1" dirty="0"/>
              <a:t>Portfolio Reports </a:t>
            </a:r>
            <a:r>
              <a:rPr lang="en-US" sz="1400" dirty="0"/>
              <a:t>are newer reports and have multiple parameters </a:t>
            </a:r>
            <a:r>
              <a:rPr lang="en-US" sz="1400" i="1" dirty="0"/>
              <a:t>(IPS License required)</a:t>
            </a:r>
            <a:endParaRPr lang="en-US" sz="1400" i="1" dirty="0">
              <a:cs typeface="Arial"/>
            </a:endParaRPr>
          </a:p>
          <a:p>
            <a:pPr marL="285750" indent="-285750">
              <a:lnSpc>
                <a:spcPct val="150000"/>
              </a:lnSpc>
              <a:buFont typeface="Arial" panose="020B0604020202020204" pitchFamily="34" charset="0"/>
              <a:buChar char="•"/>
            </a:pPr>
            <a:r>
              <a:rPr lang="en-US" sz="1400" dirty="0"/>
              <a:t>If you select </a:t>
            </a:r>
            <a:r>
              <a:rPr lang="en-US" sz="1400" b="1" dirty="0"/>
              <a:t>Funds Under Management</a:t>
            </a:r>
            <a:r>
              <a:rPr lang="en-US" sz="1400" dirty="0"/>
              <a:t>, you have the parameter of </a:t>
            </a:r>
            <a:r>
              <a:rPr lang="en-US" sz="1400" b="1" dirty="0"/>
              <a:t>Grouping by</a:t>
            </a:r>
            <a:r>
              <a:rPr lang="en-US" sz="1400" dirty="0"/>
              <a:t>. </a:t>
            </a:r>
          </a:p>
          <a:p>
            <a:endParaRPr lang="en-AU" dirty="0"/>
          </a:p>
        </p:txBody>
      </p:sp>
      <p:pic>
        <p:nvPicPr>
          <p:cNvPr id="8" name="Picture 7">
            <a:extLst>
              <a:ext uri="{FF2B5EF4-FFF2-40B4-BE49-F238E27FC236}">
                <a16:creationId xmlns:a16="http://schemas.microsoft.com/office/drawing/2014/main" id="{3F1439F5-EEB1-1B2F-76E1-80E1D31CEDE4}"/>
              </a:ext>
            </a:extLst>
          </p:cNvPr>
          <p:cNvPicPr>
            <a:picLocks noChangeAspect="1"/>
          </p:cNvPicPr>
          <p:nvPr/>
        </p:nvPicPr>
        <p:blipFill>
          <a:blip r:embed="rId3"/>
          <a:stretch>
            <a:fillRect/>
          </a:stretch>
        </p:blipFill>
        <p:spPr>
          <a:xfrm>
            <a:off x="734784" y="1239716"/>
            <a:ext cx="3794367" cy="3739979"/>
          </a:xfrm>
          <a:prstGeom prst="rect">
            <a:avLst/>
          </a:prstGeom>
        </p:spPr>
      </p:pic>
      <p:pic>
        <p:nvPicPr>
          <p:cNvPr id="11" name="Picture 10">
            <a:extLst>
              <a:ext uri="{FF2B5EF4-FFF2-40B4-BE49-F238E27FC236}">
                <a16:creationId xmlns:a16="http://schemas.microsoft.com/office/drawing/2014/main" id="{BC7E258A-D77D-7A7B-CEA1-7DC7F69ECFCC}"/>
              </a:ext>
            </a:extLst>
          </p:cNvPr>
          <p:cNvPicPr>
            <a:picLocks noChangeAspect="1"/>
          </p:cNvPicPr>
          <p:nvPr/>
        </p:nvPicPr>
        <p:blipFill>
          <a:blip r:embed="rId4"/>
          <a:stretch>
            <a:fillRect/>
          </a:stretch>
        </p:blipFill>
        <p:spPr>
          <a:xfrm>
            <a:off x="5089399" y="1331153"/>
            <a:ext cx="3483609" cy="3648542"/>
          </a:xfrm>
          <a:prstGeom prst="rect">
            <a:avLst/>
          </a:prstGeom>
        </p:spPr>
      </p:pic>
    </p:spTree>
    <p:extLst>
      <p:ext uri="{BB962C8B-B14F-4D97-AF65-F5344CB8AC3E}">
        <p14:creationId xmlns:p14="http://schemas.microsoft.com/office/powerpoint/2010/main" val="258737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21</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Management report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859730" y="1723900"/>
            <a:ext cx="7781407" cy="4441950"/>
          </a:xfrm>
        </p:spPr>
        <p:txBody>
          <a:bodyPr>
            <a:normAutofit/>
          </a:bodyPr>
          <a:lstStyle/>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sp>
        <p:nvSpPr>
          <p:cNvPr id="7" name="TextBox 6">
            <a:extLst>
              <a:ext uri="{FF2B5EF4-FFF2-40B4-BE49-F238E27FC236}">
                <a16:creationId xmlns:a16="http://schemas.microsoft.com/office/drawing/2014/main" id="{68DAA544-40FB-F5C8-E58E-B0E504102DEE}"/>
              </a:ext>
            </a:extLst>
          </p:cNvPr>
          <p:cNvSpPr txBox="1"/>
          <p:nvPr/>
        </p:nvSpPr>
        <p:spPr>
          <a:xfrm>
            <a:off x="7373549" y="2638154"/>
            <a:ext cx="3984172" cy="3277820"/>
          </a:xfrm>
          <a:prstGeom prst="rect">
            <a:avLst/>
          </a:prstGeom>
          <a:noFill/>
        </p:spPr>
        <p:txBody>
          <a:bodyPr wrap="square">
            <a:spAutoFit/>
          </a:bodyPr>
          <a:lstStyle/>
          <a:p>
            <a:endParaRPr lang="en-US" sz="1400" dirty="0"/>
          </a:p>
          <a:p>
            <a:r>
              <a:rPr lang="en-US" sz="1400" dirty="0"/>
              <a:t>The following parameter are also options</a:t>
            </a:r>
          </a:p>
          <a:p>
            <a:pPr marL="285750" indent="-285750">
              <a:lnSpc>
                <a:spcPct val="150000"/>
              </a:lnSpc>
              <a:buFont typeface="Arial" panose="020B0604020202020204" pitchFamily="34" charset="0"/>
              <a:buChar char="•"/>
            </a:pPr>
            <a:r>
              <a:rPr lang="en-US" sz="1400" dirty="0"/>
              <a:t>At date</a:t>
            </a:r>
          </a:p>
          <a:p>
            <a:pPr marL="285750" indent="-285750">
              <a:lnSpc>
                <a:spcPct val="150000"/>
              </a:lnSpc>
              <a:buFont typeface="Arial" panose="020B0604020202020204" pitchFamily="34" charset="0"/>
              <a:buChar char="•"/>
            </a:pPr>
            <a:r>
              <a:rPr lang="en-US" sz="1400" dirty="0"/>
              <a:t>Include FUM Fees, </a:t>
            </a:r>
          </a:p>
          <a:p>
            <a:pPr marL="285750" indent="-285750">
              <a:lnSpc>
                <a:spcPct val="150000"/>
              </a:lnSpc>
              <a:buFont typeface="Arial" panose="020B0604020202020204" pitchFamily="34" charset="0"/>
              <a:buChar char="•"/>
            </a:pPr>
            <a:r>
              <a:rPr lang="en-US" sz="1400" dirty="0"/>
              <a:t>Fee Payment Period and  </a:t>
            </a:r>
          </a:p>
          <a:p>
            <a:pPr marL="285750" indent="-285750">
              <a:lnSpc>
                <a:spcPct val="150000"/>
              </a:lnSpc>
              <a:buFont typeface="Arial" panose="020B0604020202020204" pitchFamily="34" charset="0"/>
              <a:buChar char="•"/>
            </a:pPr>
            <a:r>
              <a:rPr lang="en-US" sz="1400" dirty="0"/>
              <a:t>Output Format.</a:t>
            </a:r>
          </a:p>
          <a:p>
            <a:pPr marL="285750" indent="-285750">
              <a:lnSpc>
                <a:spcPct val="150000"/>
              </a:lnSpc>
              <a:buFont typeface="Arial" panose="020B0604020202020204" pitchFamily="34" charset="0"/>
              <a:buChar char="•"/>
            </a:pPr>
            <a:endParaRPr lang="en-US" sz="1400" dirty="0"/>
          </a:p>
          <a:p>
            <a:r>
              <a:rPr lang="en-US" sz="1400" dirty="0"/>
              <a:t>Select </a:t>
            </a:r>
            <a:r>
              <a:rPr lang="en-US" sz="1400" b="1" dirty="0"/>
              <a:t>Run</a:t>
            </a:r>
            <a:r>
              <a:rPr lang="en-US" sz="1400" dirty="0"/>
              <a:t> from the top right corner.</a:t>
            </a:r>
          </a:p>
          <a:p>
            <a:endParaRPr lang="en-US" sz="1400" dirty="0"/>
          </a:p>
          <a:p>
            <a:r>
              <a:rPr lang="en-US" sz="1400" dirty="0"/>
              <a:t>Generated reports appear in the bell icon.</a:t>
            </a:r>
          </a:p>
          <a:p>
            <a:endParaRPr lang="en-AU" sz="1400" dirty="0"/>
          </a:p>
          <a:p>
            <a:endParaRPr lang="en-AU" dirty="0"/>
          </a:p>
        </p:txBody>
      </p:sp>
      <p:pic>
        <p:nvPicPr>
          <p:cNvPr id="14" name="Picture 13">
            <a:extLst>
              <a:ext uri="{FF2B5EF4-FFF2-40B4-BE49-F238E27FC236}">
                <a16:creationId xmlns:a16="http://schemas.microsoft.com/office/drawing/2014/main" id="{1E590FB6-77E4-7259-F8C5-B597A67B67DE}"/>
              </a:ext>
            </a:extLst>
          </p:cNvPr>
          <p:cNvPicPr>
            <a:picLocks noChangeAspect="1"/>
          </p:cNvPicPr>
          <p:nvPr/>
        </p:nvPicPr>
        <p:blipFill>
          <a:blip r:embed="rId3"/>
          <a:stretch>
            <a:fillRect/>
          </a:stretch>
        </p:blipFill>
        <p:spPr>
          <a:xfrm>
            <a:off x="550862" y="1238836"/>
            <a:ext cx="6699023" cy="4613571"/>
          </a:xfrm>
          <a:prstGeom prst="rect">
            <a:avLst/>
          </a:prstGeom>
        </p:spPr>
      </p:pic>
    </p:spTree>
    <p:extLst>
      <p:ext uri="{BB962C8B-B14F-4D97-AF65-F5344CB8AC3E}">
        <p14:creationId xmlns:p14="http://schemas.microsoft.com/office/powerpoint/2010/main" val="57688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22</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Management report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p:txBody>
          <a:bodyPr>
            <a:normAutofit/>
          </a:bodyPr>
          <a:lstStyle/>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sp>
        <p:nvSpPr>
          <p:cNvPr id="7" name="TextBox 6">
            <a:extLst>
              <a:ext uri="{FF2B5EF4-FFF2-40B4-BE49-F238E27FC236}">
                <a16:creationId xmlns:a16="http://schemas.microsoft.com/office/drawing/2014/main" id="{68DAA544-40FB-F5C8-E58E-B0E504102DEE}"/>
              </a:ext>
            </a:extLst>
          </p:cNvPr>
          <p:cNvSpPr txBox="1"/>
          <p:nvPr/>
        </p:nvSpPr>
        <p:spPr>
          <a:xfrm>
            <a:off x="6441621" y="1359770"/>
            <a:ext cx="4232282" cy="4570482"/>
          </a:xfrm>
          <a:prstGeom prst="rect">
            <a:avLst/>
          </a:prstGeom>
          <a:noFill/>
        </p:spPr>
        <p:txBody>
          <a:bodyPr wrap="square">
            <a:spAutoFit/>
          </a:bodyPr>
          <a:lstStyle/>
          <a:p>
            <a:pPr marL="573750" lvl="2" indent="-285750"/>
            <a:endParaRPr lang="en-US" sz="1400" dirty="0"/>
          </a:p>
          <a:p>
            <a:r>
              <a:rPr lang="en-US" sz="1400" dirty="0"/>
              <a:t>In this example the </a:t>
            </a:r>
            <a:r>
              <a:rPr lang="en-US" sz="1400" b="1" dirty="0"/>
              <a:t>Portfolio Reports &gt; Detailed Security FUM</a:t>
            </a:r>
            <a:endParaRPr lang="en-US" sz="1400" dirty="0"/>
          </a:p>
          <a:p>
            <a:endParaRPr lang="en-US" sz="1400" dirty="0"/>
          </a:p>
          <a:p>
            <a:endParaRPr lang="en-US" sz="1400" dirty="0"/>
          </a:p>
          <a:p>
            <a:r>
              <a:rPr lang="en-US" sz="1400" dirty="0"/>
              <a:t>Allows you to generate a report of clients who hold a particular security and value accordingly. The following parameter are also options</a:t>
            </a:r>
          </a:p>
          <a:p>
            <a:pPr marL="285750" indent="-285750">
              <a:lnSpc>
                <a:spcPct val="150000"/>
              </a:lnSpc>
              <a:buFont typeface="Arial" panose="020B0604020202020204" pitchFamily="34" charset="0"/>
              <a:buChar char="•"/>
            </a:pPr>
            <a:r>
              <a:rPr lang="en-US" sz="1400" dirty="0"/>
              <a:t>Security </a:t>
            </a:r>
            <a:r>
              <a:rPr lang="en-US" sz="1400" b="1" dirty="0"/>
              <a:t>Code</a:t>
            </a:r>
          </a:p>
          <a:p>
            <a:pPr marL="285750" indent="-285750">
              <a:lnSpc>
                <a:spcPct val="150000"/>
              </a:lnSpc>
              <a:buFont typeface="Arial" panose="020B0604020202020204" pitchFamily="34" charset="0"/>
              <a:buChar char="•"/>
            </a:pPr>
            <a:r>
              <a:rPr lang="en-US" sz="1400" b="1" dirty="0"/>
              <a:t>Exchange</a:t>
            </a:r>
            <a:r>
              <a:rPr lang="en-US" sz="1400" dirty="0"/>
              <a:t> </a:t>
            </a:r>
          </a:p>
          <a:p>
            <a:pPr marL="285750" indent="-285750">
              <a:lnSpc>
                <a:spcPct val="150000"/>
              </a:lnSpc>
              <a:buFont typeface="Arial" panose="020B0604020202020204" pitchFamily="34" charset="0"/>
              <a:buChar char="•"/>
            </a:pPr>
            <a:r>
              <a:rPr lang="en-US" sz="1400" b="1" dirty="0"/>
              <a:t>At</a:t>
            </a:r>
            <a:r>
              <a:rPr lang="en-US" sz="1400" dirty="0"/>
              <a:t> date  </a:t>
            </a:r>
          </a:p>
          <a:p>
            <a:pPr marL="285750" indent="-285750">
              <a:lnSpc>
                <a:spcPct val="150000"/>
              </a:lnSpc>
              <a:buFont typeface="Arial" panose="020B0604020202020204" pitchFamily="34" charset="0"/>
              <a:buChar char="•"/>
            </a:pPr>
            <a:r>
              <a:rPr lang="en-US" sz="1400" b="1" dirty="0"/>
              <a:t>Output Format</a:t>
            </a:r>
            <a:r>
              <a:rPr lang="en-US" sz="1400" dirty="0"/>
              <a:t>.</a:t>
            </a:r>
          </a:p>
          <a:p>
            <a:pPr marL="285750" indent="-285750">
              <a:lnSpc>
                <a:spcPct val="150000"/>
              </a:lnSpc>
              <a:buFont typeface="Arial" panose="020B0604020202020204" pitchFamily="34" charset="0"/>
              <a:buChar char="•"/>
            </a:pPr>
            <a:endParaRPr lang="en-US" sz="1400" dirty="0"/>
          </a:p>
          <a:p>
            <a:r>
              <a:rPr lang="en-US" sz="1400" dirty="0"/>
              <a:t>Select </a:t>
            </a:r>
            <a:r>
              <a:rPr lang="en-US" sz="1400" b="1" dirty="0"/>
              <a:t>Run</a:t>
            </a:r>
            <a:r>
              <a:rPr lang="en-US" sz="1400" dirty="0"/>
              <a:t> from the top right corner.</a:t>
            </a:r>
          </a:p>
          <a:p>
            <a:pPr marL="573750" lvl="2" indent="-285750"/>
            <a:endParaRPr lang="en-US" sz="1400" dirty="0"/>
          </a:p>
          <a:p>
            <a:pPr marL="573750" lvl="2" indent="-285750"/>
            <a:endParaRPr lang="en-US" sz="1400" dirty="0"/>
          </a:p>
          <a:p>
            <a:endParaRPr lang="en-AU" sz="1400" dirty="0"/>
          </a:p>
          <a:p>
            <a:endParaRPr lang="en-AU" dirty="0"/>
          </a:p>
        </p:txBody>
      </p:sp>
      <p:pic>
        <p:nvPicPr>
          <p:cNvPr id="9" name="Picture 8">
            <a:extLst>
              <a:ext uri="{FF2B5EF4-FFF2-40B4-BE49-F238E27FC236}">
                <a16:creationId xmlns:a16="http://schemas.microsoft.com/office/drawing/2014/main" id="{EF77FA99-1AA9-2602-FDF1-0DA42CA13D3A}"/>
              </a:ext>
            </a:extLst>
          </p:cNvPr>
          <p:cNvPicPr>
            <a:picLocks noChangeAspect="1"/>
          </p:cNvPicPr>
          <p:nvPr/>
        </p:nvPicPr>
        <p:blipFill>
          <a:blip r:embed="rId3"/>
          <a:stretch>
            <a:fillRect/>
          </a:stretch>
        </p:blipFill>
        <p:spPr>
          <a:xfrm>
            <a:off x="461131" y="1412875"/>
            <a:ext cx="5617407" cy="3775635"/>
          </a:xfrm>
          <a:prstGeom prst="rect">
            <a:avLst/>
          </a:prstGeom>
        </p:spPr>
      </p:pic>
      <p:sp>
        <p:nvSpPr>
          <p:cNvPr id="11" name="TextBox 10">
            <a:extLst>
              <a:ext uri="{FF2B5EF4-FFF2-40B4-BE49-F238E27FC236}">
                <a16:creationId xmlns:a16="http://schemas.microsoft.com/office/drawing/2014/main" id="{E7F81B24-9A90-02FD-617A-B72D9915D3BC}"/>
              </a:ext>
            </a:extLst>
          </p:cNvPr>
          <p:cNvSpPr txBox="1"/>
          <p:nvPr/>
        </p:nvSpPr>
        <p:spPr>
          <a:xfrm>
            <a:off x="550862" y="5581513"/>
            <a:ext cx="9885344" cy="369332"/>
          </a:xfrm>
          <a:prstGeom prst="rect">
            <a:avLst/>
          </a:prstGeom>
          <a:noFill/>
        </p:spPr>
        <p:txBody>
          <a:bodyPr wrap="square">
            <a:spAutoFit/>
          </a:bodyPr>
          <a:lstStyle/>
          <a:p>
            <a:r>
              <a:rPr lang="en-US" sz="1800" dirty="0">
                <a:hlinkClick r:id="rId4"/>
              </a:rPr>
              <a:t>Report | How do I run a Management Report? | Centrepoint Alliance Technology Solutions</a:t>
            </a:r>
            <a:endParaRPr lang="en-AU" sz="1800" dirty="0"/>
          </a:p>
        </p:txBody>
      </p:sp>
    </p:spTree>
    <p:extLst>
      <p:ext uri="{BB962C8B-B14F-4D97-AF65-F5344CB8AC3E}">
        <p14:creationId xmlns:p14="http://schemas.microsoft.com/office/powerpoint/2010/main" val="258156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23</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Merge reports</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631015" y="4721299"/>
            <a:ext cx="11010123" cy="1744824"/>
          </a:xfrm>
        </p:spPr>
        <p:txBody>
          <a:bodyPr>
            <a:normAutofit/>
          </a:bodyPr>
          <a:lstStyle/>
          <a:p>
            <a:pPr marL="573750" lvl="2" indent="-285750"/>
            <a:endParaRPr lang="en-US"/>
          </a:p>
          <a:p>
            <a:pPr marL="573750" lvl="2" indent="-285750"/>
            <a:endParaRPr lang="en-US"/>
          </a:p>
          <a:p>
            <a:pPr lvl="2" indent="0">
              <a:buNone/>
            </a:pPr>
            <a:r>
              <a:rPr lang="en-US"/>
              <a:t>The reports available from the </a:t>
            </a:r>
            <a:r>
              <a:rPr lang="en-US" b="1"/>
              <a:t>Reports &gt; Merge Report &gt; *[Compass] or CWT Reporting </a:t>
            </a:r>
            <a:r>
              <a:rPr lang="en-US"/>
              <a:t>are templates that have been created internally.  They are heavily coded and pull data from different areas of Xplan into a formatted excel report.</a:t>
            </a:r>
          </a:p>
          <a:p>
            <a:pPr lvl="2" indent="0">
              <a:buNone/>
            </a:pPr>
            <a:endParaRPr lang="en-US"/>
          </a:p>
          <a:p>
            <a:pPr lvl="2" indent="0">
              <a:buNone/>
            </a:pPr>
            <a:r>
              <a:rPr lang="en-US"/>
              <a:t>You may have other reports that your practice has created, and they will sit under </a:t>
            </a:r>
            <a:r>
              <a:rPr lang="en-US" b="1"/>
              <a:t>Report Category: [Practice Name]</a:t>
            </a:r>
          </a:p>
          <a:p>
            <a:pPr marL="573750" lvl="2" indent="-285750"/>
            <a:endParaRPr lang="en-US" i="1"/>
          </a:p>
          <a:p>
            <a:pPr marL="573750" lvl="2" indent="-285750"/>
            <a:endParaRPr lang="en-US"/>
          </a:p>
          <a:p>
            <a:pPr marL="573750" lvl="2" indent="-285750"/>
            <a:endParaRPr lang="en-US"/>
          </a:p>
        </p:txBody>
      </p:sp>
      <p:pic>
        <p:nvPicPr>
          <p:cNvPr id="9" name="Picture 8">
            <a:extLst>
              <a:ext uri="{FF2B5EF4-FFF2-40B4-BE49-F238E27FC236}">
                <a16:creationId xmlns:a16="http://schemas.microsoft.com/office/drawing/2014/main" id="{BF394470-305F-1973-90EC-5EEB3294C44D}"/>
              </a:ext>
            </a:extLst>
          </p:cNvPr>
          <p:cNvPicPr>
            <a:picLocks noChangeAspect="1"/>
          </p:cNvPicPr>
          <p:nvPr/>
        </p:nvPicPr>
        <p:blipFill>
          <a:blip r:embed="rId3"/>
          <a:stretch>
            <a:fillRect/>
          </a:stretch>
        </p:blipFill>
        <p:spPr>
          <a:xfrm>
            <a:off x="921687" y="1308106"/>
            <a:ext cx="7724831" cy="3567139"/>
          </a:xfrm>
          <a:prstGeom prst="rect">
            <a:avLst/>
          </a:prstGeom>
        </p:spPr>
      </p:pic>
    </p:spTree>
    <p:extLst>
      <p:ext uri="{BB962C8B-B14F-4D97-AF65-F5344CB8AC3E}">
        <p14:creationId xmlns:p14="http://schemas.microsoft.com/office/powerpoint/2010/main" val="75670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24</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Merge reports</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612322" y="1183823"/>
            <a:ext cx="10509201" cy="1045029"/>
          </a:xfrm>
        </p:spPr>
        <p:txBody>
          <a:bodyPr>
            <a:normAutofit/>
          </a:bodyPr>
          <a:lstStyle/>
          <a:p>
            <a:pPr marL="573750" lvl="2" indent="-285750"/>
            <a:endParaRPr lang="en-US" dirty="0"/>
          </a:p>
          <a:p>
            <a:pPr lvl="2" indent="0">
              <a:buNone/>
            </a:pPr>
            <a:r>
              <a:rPr lang="en-US" dirty="0"/>
              <a:t>To run a Merge report simply select the </a:t>
            </a:r>
            <a:r>
              <a:rPr lang="en-US" b="1" dirty="0"/>
              <a:t>arrow</a:t>
            </a:r>
            <a:r>
              <a:rPr lang="en-US" dirty="0"/>
              <a:t> under </a:t>
            </a:r>
            <a:r>
              <a:rPr lang="en-US" b="1" dirty="0"/>
              <a:t>Action</a:t>
            </a:r>
            <a:r>
              <a:rPr lang="en-US" dirty="0"/>
              <a:t> against the report you wish to run.</a:t>
            </a:r>
          </a:p>
          <a:p>
            <a:pPr lvl="2" indent="0">
              <a:buNone/>
            </a:pPr>
            <a:endParaRPr lang="en-US" dirty="0"/>
          </a:p>
          <a:p>
            <a:pPr marL="573750" lvl="2" indent="-285750"/>
            <a:endParaRPr lang="en-US" dirty="0"/>
          </a:p>
          <a:p>
            <a:pPr marL="573750" lvl="2" indent="-285750"/>
            <a:endParaRPr lang="en-US" dirty="0"/>
          </a:p>
        </p:txBody>
      </p:sp>
      <p:pic>
        <p:nvPicPr>
          <p:cNvPr id="11" name="Picture 10">
            <a:extLst>
              <a:ext uri="{FF2B5EF4-FFF2-40B4-BE49-F238E27FC236}">
                <a16:creationId xmlns:a16="http://schemas.microsoft.com/office/drawing/2014/main" id="{6E326F91-5972-B1E3-E761-76652AAFB570}"/>
              </a:ext>
            </a:extLst>
          </p:cNvPr>
          <p:cNvPicPr>
            <a:picLocks noChangeAspect="1"/>
          </p:cNvPicPr>
          <p:nvPr/>
        </p:nvPicPr>
        <p:blipFill>
          <a:blip r:embed="rId3"/>
          <a:stretch>
            <a:fillRect/>
          </a:stretch>
        </p:blipFill>
        <p:spPr>
          <a:xfrm>
            <a:off x="882699" y="1931615"/>
            <a:ext cx="8682498" cy="4219412"/>
          </a:xfrm>
          <a:prstGeom prst="rect">
            <a:avLst/>
          </a:prstGeom>
        </p:spPr>
      </p:pic>
    </p:spTree>
    <p:extLst>
      <p:ext uri="{BB962C8B-B14F-4D97-AF65-F5344CB8AC3E}">
        <p14:creationId xmlns:p14="http://schemas.microsoft.com/office/powerpoint/2010/main" val="221518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25</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Merge reports</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9299121" y="1300249"/>
            <a:ext cx="2091823" cy="2128751"/>
          </a:xfrm>
        </p:spPr>
        <p:txBody>
          <a:bodyPr>
            <a:normAutofit/>
          </a:bodyPr>
          <a:lstStyle/>
          <a:p>
            <a:pPr marL="573750" lvl="2" indent="-285750"/>
            <a:endParaRPr lang="en-US" dirty="0"/>
          </a:p>
          <a:p>
            <a:pPr lvl="2" indent="0">
              <a:buNone/>
            </a:pPr>
            <a:r>
              <a:rPr lang="en-US" dirty="0"/>
              <a:t>Under Select Field will show you the report you are about to run.</a:t>
            </a:r>
          </a:p>
          <a:p>
            <a:pPr lvl="2" indent="0">
              <a:buNone/>
            </a:pPr>
            <a:endParaRPr lang="en-US" dirty="0"/>
          </a:p>
          <a:p>
            <a:pPr lvl="2" indent="0">
              <a:buNone/>
            </a:pPr>
            <a:r>
              <a:rPr lang="en-US" dirty="0"/>
              <a:t>Then select </a:t>
            </a:r>
            <a:r>
              <a:rPr lang="en-US" b="1" dirty="0"/>
              <a:t>Execute</a:t>
            </a:r>
            <a:r>
              <a:rPr lang="en-US" dirty="0"/>
              <a:t> in the top right-hand corner.</a:t>
            </a:r>
          </a:p>
        </p:txBody>
      </p:sp>
      <p:pic>
        <p:nvPicPr>
          <p:cNvPr id="6" name="Picture 5">
            <a:extLst>
              <a:ext uri="{FF2B5EF4-FFF2-40B4-BE49-F238E27FC236}">
                <a16:creationId xmlns:a16="http://schemas.microsoft.com/office/drawing/2014/main" id="{568E0226-9D63-3622-B4AE-C3DADFEC7B0B}"/>
              </a:ext>
            </a:extLst>
          </p:cNvPr>
          <p:cNvPicPr>
            <a:picLocks noChangeAspect="1"/>
          </p:cNvPicPr>
          <p:nvPr/>
        </p:nvPicPr>
        <p:blipFill>
          <a:blip r:embed="rId3"/>
          <a:stretch>
            <a:fillRect/>
          </a:stretch>
        </p:blipFill>
        <p:spPr>
          <a:xfrm>
            <a:off x="661307" y="1300249"/>
            <a:ext cx="8392886" cy="2308365"/>
          </a:xfrm>
          <a:prstGeom prst="rect">
            <a:avLst/>
          </a:prstGeom>
        </p:spPr>
      </p:pic>
      <p:pic>
        <p:nvPicPr>
          <p:cNvPr id="8" name="Picture 7">
            <a:extLst>
              <a:ext uri="{FF2B5EF4-FFF2-40B4-BE49-F238E27FC236}">
                <a16:creationId xmlns:a16="http://schemas.microsoft.com/office/drawing/2014/main" id="{61AE5384-7937-494B-BFE9-0DAB83A5E653}"/>
              </a:ext>
            </a:extLst>
          </p:cNvPr>
          <p:cNvPicPr>
            <a:picLocks noChangeAspect="1"/>
          </p:cNvPicPr>
          <p:nvPr/>
        </p:nvPicPr>
        <p:blipFill>
          <a:blip r:embed="rId4"/>
          <a:stretch>
            <a:fillRect/>
          </a:stretch>
        </p:blipFill>
        <p:spPr>
          <a:xfrm>
            <a:off x="683124" y="4022700"/>
            <a:ext cx="5081625" cy="1743088"/>
          </a:xfrm>
          <a:prstGeom prst="rect">
            <a:avLst/>
          </a:prstGeom>
        </p:spPr>
      </p:pic>
      <p:sp>
        <p:nvSpPr>
          <p:cNvPr id="9" name="Content Placeholder 3">
            <a:extLst>
              <a:ext uri="{FF2B5EF4-FFF2-40B4-BE49-F238E27FC236}">
                <a16:creationId xmlns:a16="http://schemas.microsoft.com/office/drawing/2014/main" id="{E21C7CFC-6FB5-EBAF-5DB4-E315D2A1B4BA}"/>
              </a:ext>
            </a:extLst>
          </p:cNvPr>
          <p:cNvSpPr txBox="1">
            <a:spLocks/>
          </p:cNvSpPr>
          <p:nvPr/>
        </p:nvSpPr>
        <p:spPr>
          <a:xfrm>
            <a:off x="6347234" y="4022701"/>
            <a:ext cx="4864099" cy="1463700"/>
          </a:xfrm>
          <a:prstGeom prst="rect">
            <a:avLst/>
          </a:prstGeom>
        </p:spPr>
        <p:txBody>
          <a:bodyPr vert="horz" lIns="0" tIns="0" rIns="0" bIns="0" rtlCol="0">
            <a:norm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Font typeface="Arial" panose="020B0604020202020204" pitchFamily="34" charset="0"/>
              <a:buChar char="•"/>
              <a:defRPr sz="1600" b="0" kern="1200">
                <a:solidFill>
                  <a:schemeClr val="tx1"/>
                </a:solidFill>
                <a:latin typeface="+mn-lt"/>
                <a:ea typeface="+mn-ea"/>
                <a:cs typeface="+mn-cs"/>
              </a:defRPr>
            </a:lvl2pPr>
            <a:lvl3pPr marL="288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4pPr>
            <a:lvl5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750" lvl="2" indent="-285750"/>
            <a:endParaRPr lang="en-US" dirty="0"/>
          </a:p>
          <a:p>
            <a:pPr lvl="2" indent="0">
              <a:buFont typeface="Arial" panose="020B0604020202020204" pitchFamily="34" charset="0"/>
              <a:buNone/>
            </a:pPr>
            <a:r>
              <a:rPr lang="en-US" dirty="0"/>
              <a:t>Some reports require a </a:t>
            </a:r>
            <a:r>
              <a:rPr lang="en-US" b="1" dirty="0"/>
              <a:t>Variable</a:t>
            </a:r>
            <a:r>
              <a:rPr lang="en-US" dirty="0"/>
              <a:t> option that allows a particular date range to be selected.</a:t>
            </a:r>
          </a:p>
          <a:p>
            <a:pPr marL="573750" lvl="2" indent="-285750">
              <a:buFont typeface="Arial" panose="020B0604020202020204" pitchFamily="34" charset="0"/>
              <a:buChar char="•"/>
            </a:pPr>
            <a:r>
              <a:rPr lang="en-US" b="1" dirty="0"/>
              <a:t>Date</a:t>
            </a:r>
            <a:r>
              <a:rPr lang="en-US" dirty="0"/>
              <a:t> needs to be entered </a:t>
            </a:r>
            <a:r>
              <a:rPr lang="en-US" b="1" dirty="0"/>
              <a:t>YYYYMMDD</a:t>
            </a:r>
          </a:p>
          <a:p>
            <a:pPr marL="573750" lvl="2" indent="-285750">
              <a:buFont typeface="Arial" panose="020B0604020202020204" pitchFamily="34" charset="0"/>
              <a:buChar char="•"/>
            </a:pPr>
            <a:r>
              <a:rPr lang="en-US" dirty="0"/>
              <a:t>Use the         to enter the </a:t>
            </a:r>
            <a:r>
              <a:rPr lang="en-US" b="1" dirty="0"/>
              <a:t>Value</a:t>
            </a:r>
          </a:p>
          <a:p>
            <a:pPr lvl="2" indent="0">
              <a:buFont typeface="Arial" panose="020B0604020202020204" pitchFamily="34" charset="0"/>
              <a:buNone/>
            </a:pPr>
            <a:endParaRPr lang="en-US" dirty="0"/>
          </a:p>
          <a:p>
            <a:pPr marL="573750" lvl="2" indent="-285750"/>
            <a:endParaRPr lang="en-US" dirty="0"/>
          </a:p>
          <a:p>
            <a:pPr marL="573750" lvl="2" indent="-285750"/>
            <a:endParaRPr lang="en-US" dirty="0"/>
          </a:p>
        </p:txBody>
      </p:sp>
      <p:pic>
        <p:nvPicPr>
          <p:cNvPr id="12" name="Picture 11">
            <a:extLst>
              <a:ext uri="{FF2B5EF4-FFF2-40B4-BE49-F238E27FC236}">
                <a16:creationId xmlns:a16="http://schemas.microsoft.com/office/drawing/2014/main" id="{C75A46DA-B86D-1A4E-1CFA-24DAAAC590CE}"/>
              </a:ext>
            </a:extLst>
          </p:cNvPr>
          <p:cNvPicPr>
            <a:picLocks noChangeAspect="1"/>
          </p:cNvPicPr>
          <p:nvPr/>
        </p:nvPicPr>
        <p:blipFill>
          <a:blip r:embed="rId5"/>
          <a:stretch>
            <a:fillRect/>
          </a:stretch>
        </p:blipFill>
        <p:spPr>
          <a:xfrm>
            <a:off x="7548220" y="5060155"/>
            <a:ext cx="328615" cy="280990"/>
          </a:xfrm>
          <a:prstGeom prst="rect">
            <a:avLst/>
          </a:prstGeom>
        </p:spPr>
      </p:pic>
    </p:spTree>
    <p:extLst>
      <p:ext uri="{BB962C8B-B14F-4D97-AF65-F5344CB8AC3E}">
        <p14:creationId xmlns:p14="http://schemas.microsoft.com/office/powerpoint/2010/main" val="360829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50C56956-4A92-9AFD-3B74-CC90A3F1A1F8}"/>
              </a:ext>
            </a:extLst>
          </p:cNvPr>
          <p:cNvSpPr/>
          <p:nvPr/>
        </p:nvSpPr>
        <p:spPr>
          <a:xfrm>
            <a:off x="8760028" y="4475191"/>
            <a:ext cx="2881110" cy="612648"/>
          </a:xfrm>
          <a:prstGeom prst="wedgeRectCallout">
            <a:avLst>
              <a:gd name="adj1" fmla="val -70659"/>
              <a:gd name="adj2" fmla="val -6276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26</a:t>
            </a:fld>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type="body" sz="quarter" idx="11"/>
          </p:nvPr>
        </p:nvSpPr>
        <p:spPr>
          <a:xfrm>
            <a:off x="385314" y="1440867"/>
            <a:ext cx="10387570" cy="602537"/>
          </a:xfrm>
        </p:spPr>
        <p:txBody>
          <a:bodyPr vert="horz" lIns="0" tIns="0" rIns="0" bIns="0" rtlCol="0" anchor="t">
            <a:normAutofit/>
          </a:bodyPr>
          <a:lstStyle/>
          <a:p>
            <a:pPr marL="287655" lvl="2" indent="0">
              <a:buNone/>
            </a:pPr>
            <a:r>
              <a:rPr lang="en-US" sz="1600" dirty="0">
                <a:effectLst/>
                <a:latin typeface="Arial"/>
                <a:ea typeface="Aptos" panose="020B0004020202020204" pitchFamily="34" charset="0"/>
                <a:cs typeface="Times New Roman"/>
              </a:rPr>
              <a:t>Here are some examples of commonly run reports.  Until you find the report you would like to use, we</a:t>
            </a:r>
            <a:r>
              <a:rPr lang="en-AU" sz="1600" dirty="0">
                <a:effectLst/>
                <a:latin typeface="Arial"/>
                <a:ea typeface="Aptos" panose="020B0004020202020204" pitchFamily="34" charset="0"/>
                <a:cs typeface="Times New Roman"/>
              </a:rPr>
              <a:t> recommend only selecting a few clients to allow the report to run faster</a:t>
            </a:r>
            <a:endParaRPr lang="en-US" sz="1200" dirty="0">
              <a:latin typeface="Arial"/>
              <a:cs typeface="Times New Roman"/>
            </a:endParaRPr>
          </a:p>
        </p:txBody>
      </p:sp>
      <p:sp>
        <p:nvSpPr>
          <p:cNvPr id="8" name="Text Placeholder 7">
            <a:extLst>
              <a:ext uri="{FF2B5EF4-FFF2-40B4-BE49-F238E27FC236}">
                <a16:creationId xmlns:a16="http://schemas.microsoft.com/office/drawing/2014/main" id="{0E65B8B0-6C54-46E5-E447-18AD831CB970}"/>
              </a:ext>
            </a:extLst>
          </p:cNvPr>
          <p:cNvSpPr>
            <a:spLocks noGrp="1"/>
          </p:cNvSpPr>
          <p:nvPr>
            <p:ph type="body" sz="quarter" idx="12"/>
          </p:nvPr>
        </p:nvSpPr>
        <p:spPr>
          <a:xfrm>
            <a:off x="691340" y="4991878"/>
            <a:ext cx="10533387" cy="1173972"/>
          </a:xfrm>
        </p:spPr>
        <p:txBody>
          <a:bodyPr>
            <a:normAutofit/>
          </a:bodyPr>
          <a:lstStyle/>
          <a:p>
            <a:r>
              <a:rPr lang="en-AU" b="1" dirty="0"/>
              <a:t>Tip: </a:t>
            </a:r>
            <a:endParaRPr lang="en-AU" dirty="0"/>
          </a:p>
          <a:p>
            <a:r>
              <a:rPr lang="en-US" sz="1600" dirty="0"/>
              <a:t>If you are manually updating offline spreadsheets, please have a chat with us, as our </a:t>
            </a:r>
            <a:r>
              <a:rPr lang="en-US" sz="1600" b="1" dirty="0"/>
              <a:t>Enzumo</a:t>
            </a:r>
            <a:r>
              <a:rPr lang="en-US" sz="1600" dirty="0"/>
              <a:t> team may be able to create a custom report for you. The cost versus the benefit could make it a very viable solution moving forward for your practice.</a:t>
            </a:r>
            <a:endParaRPr lang="en-AU" dirty="0"/>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p:txBody>
          <a:bodyPr/>
          <a:lstStyle/>
          <a:p>
            <a:r>
              <a:rPr lang="en-US"/>
              <a:t>Merge Reports</a:t>
            </a:r>
            <a:endParaRPr lang="en-AU"/>
          </a:p>
        </p:txBody>
      </p:sp>
      <p:sp>
        <p:nvSpPr>
          <p:cNvPr id="9" name="TextBox 8">
            <a:extLst>
              <a:ext uri="{FF2B5EF4-FFF2-40B4-BE49-F238E27FC236}">
                <a16:creationId xmlns:a16="http://schemas.microsoft.com/office/drawing/2014/main" id="{9C9CD316-2F4E-4EE1-9B64-339CDC1F146D}"/>
              </a:ext>
            </a:extLst>
          </p:cNvPr>
          <p:cNvSpPr txBox="1"/>
          <p:nvPr/>
        </p:nvSpPr>
        <p:spPr>
          <a:xfrm>
            <a:off x="8890907" y="4486856"/>
            <a:ext cx="2930979" cy="483960"/>
          </a:xfrm>
          <a:prstGeom prst="rect">
            <a:avLst/>
          </a:prstGeom>
          <a:noFill/>
        </p:spPr>
        <p:txBody>
          <a:bodyPr wrap="square" lIns="72000" tIns="72000" rIns="72000" bIns="72000" rtlCol="0">
            <a:spAutoFit/>
          </a:bodyPr>
          <a:lstStyle/>
          <a:p>
            <a:pPr algn="l"/>
            <a:r>
              <a:rPr lang="fr-FR" sz="1100" dirty="0">
                <a:hlinkClick r:id="rId3">
                  <a:extLst>
                    <a:ext uri="{A12FA001-AC4F-418D-AE19-62706E023703}">
                      <ahyp:hlinkClr xmlns:ahyp="http://schemas.microsoft.com/office/drawing/2018/hyperlinkcolor" val="tx"/>
                    </a:ext>
                  </a:extLst>
                </a:hlinkClick>
              </a:rPr>
              <a:t>Client Segmentation Report Guide | Centrepoint Alliance Technology Solutions</a:t>
            </a:r>
            <a:endParaRPr lang="en-AU" sz="1100" dirty="0" err="1"/>
          </a:p>
        </p:txBody>
      </p:sp>
      <p:pic>
        <p:nvPicPr>
          <p:cNvPr id="14" name="Picture 13">
            <a:extLst>
              <a:ext uri="{FF2B5EF4-FFF2-40B4-BE49-F238E27FC236}">
                <a16:creationId xmlns:a16="http://schemas.microsoft.com/office/drawing/2014/main" id="{E45507F1-6F6B-875E-7DDF-60966DFA017E}"/>
              </a:ext>
            </a:extLst>
          </p:cNvPr>
          <p:cNvPicPr>
            <a:picLocks noChangeAspect="1"/>
          </p:cNvPicPr>
          <p:nvPr/>
        </p:nvPicPr>
        <p:blipFill>
          <a:blip r:embed="rId4"/>
          <a:stretch>
            <a:fillRect/>
          </a:stretch>
        </p:blipFill>
        <p:spPr>
          <a:xfrm>
            <a:off x="471022" y="2188029"/>
            <a:ext cx="10535115" cy="2298827"/>
          </a:xfrm>
          <a:prstGeom prst="rect">
            <a:avLst/>
          </a:prstGeom>
        </p:spPr>
      </p:pic>
    </p:spTree>
    <p:extLst>
      <p:ext uri="{BB962C8B-B14F-4D97-AF65-F5344CB8AC3E}">
        <p14:creationId xmlns:p14="http://schemas.microsoft.com/office/powerpoint/2010/main" val="1848181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27</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Reports &gt; xport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003082" y="1412875"/>
            <a:ext cx="8638056" cy="4752975"/>
          </a:xfrm>
        </p:spPr>
        <p:txBody>
          <a:bodyPr>
            <a:normAutofit/>
          </a:bodyPr>
          <a:lstStyle/>
          <a:p>
            <a:pPr marL="573750" lvl="2" indent="-285750"/>
            <a:endParaRPr lang="en-US" dirty="0"/>
          </a:p>
          <a:p>
            <a:pPr marL="573750" lvl="2" indent="-285750"/>
            <a:endParaRPr lang="en-US" dirty="0"/>
          </a:p>
          <a:p>
            <a:pPr lvl="2" indent="0">
              <a:lnSpc>
                <a:spcPct val="150000"/>
              </a:lnSpc>
              <a:buNone/>
            </a:pPr>
            <a:r>
              <a:rPr lang="en-US" sz="1800" dirty="0"/>
              <a:t>Xport reports are available under </a:t>
            </a:r>
            <a:r>
              <a:rPr lang="en-US" sz="1800" b="1" dirty="0"/>
              <a:t>Reports &gt; Xport</a:t>
            </a:r>
          </a:p>
          <a:p>
            <a:pPr marL="573750" lvl="2" indent="-285750">
              <a:lnSpc>
                <a:spcPct val="150000"/>
              </a:lnSpc>
              <a:buFont typeface="Wingdings" panose="05000000000000000000" pitchFamily="2" charset="2"/>
              <a:buChar char="Ø"/>
            </a:pPr>
            <a:r>
              <a:rPr lang="en-US" sz="1800" dirty="0"/>
              <a:t>Large amounts of data can be extracted from a range of data sources</a:t>
            </a:r>
          </a:p>
          <a:p>
            <a:pPr marL="717750" lvl="3" indent="-285750">
              <a:lnSpc>
                <a:spcPct val="150000"/>
              </a:lnSpc>
              <a:buFont typeface="Wingdings" panose="05000000000000000000" pitchFamily="2" charset="2"/>
              <a:buChar char="v"/>
            </a:pPr>
            <a:r>
              <a:rPr lang="en-US" sz="1800" dirty="0"/>
              <a:t>Clients, </a:t>
            </a:r>
            <a:r>
              <a:rPr lang="en-US" sz="1800" dirty="0" err="1"/>
              <a:t>DocNotes</a:t>
            </a:r>
            <a:r>
              <a:rPr lang="en-US" sz="1800" dirty="0"/>
              <a:t>, Tasks</a:t>
            </a:r>
          </a:p>
          <a:p>
            <a:pPr marL="573750" lvl="2" indent="-285750">
              <a:lnSpc>
                <a:spcPct val="150000"/>
              </a:lnSpc>
              <a:buFont typeface="Wingdings" panose="05000000000000000000" pitchFamily="2" charset="2"/>
              <a:buChar char="Ø"/>
            </a:pPr>
            <a:r>
              <a:rPr lang="en-US" sz="1800" dirty="0"/>
              <a:t>Content of the report is customisable.</a:t>
            </a:r>
          </a:p>
          <a:p>
            <a:pPr marL="573750" lvl="2" indent="-285750">
              <a:lnSpc>
                <a:spcPct val="150000"/>
              </a:lnSpc>
              <a:buFont typeface="Wingdings" panose="05000000000000000000" pitchFamily="2" charset="2"/>
              <a:buChar char="Ø"/>
            </a:pPr>
            <a:r>
              <a:rPr lang="en-US" sz="1800" dirty="0"/>
              <a:t>You do require special capabilities to run these reports</a:t>
            </a:r>
          </a:p>
          <a:p>
            <a:pPr marL="573750" lvl="2" indent="-285750">
              <a:buFont typeface="Wingdings" panose="05000000000000000000" pitchFamily="2" charset="2"/>
              <a:buChar char="Ø"/>
            </a:pPr>
            <a:endParaRPr lang="en-US" dirty="0"/>
          </a:p>
          <a:p>
            <a:pPr marL="573750" lvl="2" indent="-285750"/>
            <a:endParaRPr lang="en-US" dirty="0"/>
          </a:p>
          <a:p>
            <a:pPr marL="573750" lvl="2" indent="-285750"/>
            <a:endParaRPr lang="en-US" dirty="0"/>
          </a:p>
          <a:p>
            <a:pPr algn="l" fontAlgn="base"/>
            <a:r>
              <a:rPr lang="en-US" sz="1100" b="1" dirty="0"/>
              <a:t>IMPORTANT</a:t>
            </a:r>
            <a:r>
              <a:rPr lang="en-US" sz="1100" dirty="0"/>
              <a:t>: </a:t>
            </a:r>
          </a:p>
          <a:p>
            <a:pPr algn="l" fontAlgn="base"/>
            <a:r>
              <a:rPr lang="en-US" sz="1100" dirty="0"/>
              <a:t>Adding multiple </a:t>
            </a:r>
            <a:r>
              <a:rPr lang="en-US" sz="1100" b="1" dirty="0"/>
              <a:t>data sources </a:t>
            </a:r>
            <a:r>
              <a:rPr lang="en-US" sz="1100" dirty="0"/>
              <a:t>under the same Parent will significantly impact the run time and output of the Xport report. For best results only use a single data source or select a data source that returns a single result.</a:t>
            </a:r>
          </a:p>
          <a:p>
            <a:pPr algn="l" fontAlgn="base"/>
            <a:endParaRPr lang="en-US" sz="1400" dirty="0"/>
          </a:p>
          <a:p>
            <a:pPr marL="573750" lvl="2" indent="-285750"/>
            <a:endParaRPr lang="en-US" dirty="0"/>
          </a:p>
          <a:p>
            <a:pPr marL="573750" lvl="2" indent="-285750"/>
            <a:endParaRPr lang="en-US" dirty="0"/>
          </a:p>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pic>
        <p:nvPicPr>
          <p:cNvPr id="6" name="Picture 5">
            <a:extLst>
              <a:ext uri="{FF2B5EF4-FFF2-40B4-BE49-F238E27FC236}">
                <a16:creationId xmlns:a16="http://schemas.microsoft.com/office/drawing/2014/main" id="{CBBEA2D7-DD20-5F86-E3BE-C1025459E768}"/>
              </a:ext>
            </a:extLst>
          </p:cNvPr>
          <p:cNvPicPr>
            <a:picLocks noChangeAspect="1"/>
          </p:cNvPicPr>
          <p:nvPr/>
        </p:nvPicPr>
        <p:blipFill>
          <a:blip r:embed="rId3"/>
          <a:stretch>
            <a:fillRect/>
          </a:stretch>
        </p:blipFill>
        <p:spPr>
          <a:xfrm>
            <a:off x="925873" y="1615808"/>
            <a:ext cx="1912835" cy="2850314"/>
          </a:xfrm>
          <a:prstGeom prst="rect">
            <a:avLst/>
          </a:prstGeom>
        </p:spPr>
      </p:pic>
    </p:spTree>
    <p:extLst>
      <p:ext uri="{BB962C8B-B14F-4D97-AF65-F5344CB8AC3E}">
        <p14:creationId xmlns:p14="http://schemas.microsoft.com/office/powerpoint/2010/main" val="208710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28</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Reports &gt; xport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625193" y="1412875"/>
            <a:ext cx="6015944" cy="4752975"/>
          </a:xfrm>
        </p:spPr>
        <p:txBody>
          <a:bodyPr>
            <a:normAutofit/>
          </a:bodyPr>
          <a:lstStyle/>
          <a:p>
            <a:pPr marL="573750" lvl="2" indent="-285750"/>
            <a:endParaRPr lang="en-US" dirty="0"/>
          </a:p>
          <a:p>
            <a:pPr marL="573750" lvl="2" indent="-285750"/>
            <a:endParaRPr lang="en-US" dirty="0"/>
          </a:p>
          <a:p>
            <a:pPr lvl="2" indent="0">
              <a:buNone/>
            </a:pPr>
            <a:r>
              <a:rPr lang="en-US" sz="1800" dirty="0"/>
              <a:t>To run a report, use the drop-down arrow under actions against the report you wish to run</a:t>
            </a:r>
          </a:p>
          <a:p>
            <a:pPr lvl="2" indent="0">
              <a:buNone/>
            </a:pPr>
            <a:endParaRPr lang="en-US" sz="1800" dirty="0"/>
          </a:p>
          <a:p>
            <a:pPr lvl="2" indent="0">
              <a:buNone/>
            </a:pPr>
            <a:r>
              <a:rPr lang="en-US" sz="1800" dirty="0"/>
              <a:t>Select </a:t>
            </a:r>
            <a:r>
              <a:rPr lang="en-US" sz="1800" b="1" dirty="0"/>
              <a:t>Execute</a:t>
            </a:r>
            <a:r>
              <a:rPr lang="en-US" sz="1800" dirty="0"/>
              <a:t> and choose either PDF Report, CSV Report or CSV Unlimited Report</a:t>
            </a:r>
          </a:p>
          <a:p>
            <a:pPr lvl="2" indent="0">
              <a:buNone/>
            </a:pPr>
            <a:endParaRPr lang="en-US" sz="1800" dirty="0"/>
          </a:p>
          <a:p>
            <a:pPr lvl="2" indent="0">
              <a:buNone/>
            </a:pPr>
            <a:endParaRPr lang="en-US" sz="1800" dirty="0"/>
          </a:p>
          <a:p>
            <a:pPr lvl="2" indent="0">
              <a:buNone/>
            </a:pPr>
            <a:endParaRPr lang="en-US" dirty="0"/>
          </a:p>
          <a:p>
            <a:pPr marL="573750" lvl="2" indent="-285750"/>
            <a:endParaRPr lang="en-US" dirty="0"/>
          </a:p>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pic>
        <p:nvPicPr>
          <p:cNvPr id="6" name="Picture 5">
            <a:extLst>
              <a:ext uri="{FF2B5EF4-FFF2-40B4-BE49-F238E27FC236}">
                <a16:creationId xmlns:a16="http://schemas.microsoft.com/office/drawing/2014/main" id="{4913EB2C-449F-5BB9-C213-002E1FD2A078}"/>
              </a:ext>
            </a:extLst>
          </p:cNvPr>
          <p:cNvPicPr>
            <a:picLocks noChangeAspect="1"/>
          </p:cNvPicPr>
          <p:nvPr/>
        </p:nvPicPr>
        <p:blipFill>
          <a:blip r:embed="rId3"/>
          <a:stretch>
            <a:fillRect/>
          </a:stretch>
        </p:blipFill>
        <p:spPr>
          <a:xfrm>
            <a:off x="411598" y="1189221"/>
            <a:ext cx="5000662" cy="4905411"/>
          </a:xfrm>
          <a:prstGeom prst="rect">
            <a:avLst/>
          </a:prstGeom>
        </p:spPr>
      </p:pic>
    </p:spTree>
    <p:extLst>
      <p:ext uri="{BB962C8B-B14F-4D97-AF65-F5344CB8AC3E}">
        <p14:creationId xmlns:p14="http://schemas.microsoft.com/office/powerpoint/2010/main" val="138288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29</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Reports &gt; xport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4433206" y="1412875"/>
            <a:ext cx="6462475" cy="3566749"/>
          </a:xfrm>
        </p:spPr>
        <p:txBody>
          <a:bodyPr>
            <a:normAutofit/>
          </a:bodyPr>
          <a:lstStyle/>
          <a:p>
            <a:pPr marL="573750" lvl="2" indent="-285750"/>
            <a:endParaRPr lang="en-US" dirty="0"/>
          </a:p>
          <a:p>
            <a:pPr marL="573750" lvl="2" indent="-285750"/>
            <a:endParaRPr lang="en-US" dirty="0"/>
          </a:p>
          <a:p>
            <a:pPr lvl="2" indent="0">
              <a:buNone/>
            </a:pPr>
            <a:r>
              <a:rPr lang="en-US" sz="1800" dirty="0"/>
              <a:t>The order of Reports visible here are unique to your log on.</a:t>
            </a:r>
          </a:p>
          <a:p>
            <a:pPr lvl="2" indent="0">
              <a:buNone/>
            </a:pPr>
            <a:endParaRPr lang="en-US" sz="1800" dirty="0"/>
          </a:p>
          <a:p>
            <a:pPr lvl="2" indent="0">
              <a:buNone/>
            </a:pPr>
            <a:r>
              <a:rPr lang="en-US" sz="1800" dirty="0"/>
              <a:t>You have the option to </a:t>
            </a:r>
            <a:r>
              <a:rPr lang="en-US" sz="1800" b="1" dirty="0"/>
              <a:t>Move</a:t>
            </a:r>
            <a:r>
              <a:rPr lang="en-US" sz="1800" dirty="0"/>
              <a:t> the report up or down.</a:t>
            </a:r>
          </a:p>
          <a:p>
            <a:pPr lvl="2" indent="0">
              <a:buNone/>
            </a:pPr>
            <a:endParaRPr lang="en-US" sz="1800" dirty="0"/>
          </a:p>
          <a:p>
            <a:pPr lvl="2" indent="0">
              <a:buNone/>
            </a:pPr>
            <a:r>
              <a:rPr lang="en-US" sz="1800" dirty="0"/>
              <a:t>Use the drop-down </a:t>
            </a:r>
            <a:r>
              <a:rPr lang="en-US" sz="1800" dirty="0" err="1"/>
              <a:t>arrown</a:t>
            </a:r>
            <a:r>
              <a:rPr lang="en-US" sz="1800" dirty="0"/>
              <a:t> under the Action column and select </a:t>
            </a:r>
            <a:r>
              <a:rPr lang="en-US" sz="1800" b="1" dirty="0"/>
              <a:t>Move</a:t>
            </a:r>
            <a:r>
              <a:rPr lang="en-US" sz="1800" dirty="0"/>
              <a:t>.</a:t>
            </a:r>
          </a:p>
          <a:p>
            <a:pPr lvl="2" indent="0">
              <a:buNone/>
            </a:pPr>
            <a:endParaRPr lang="en-US" sz="1800" dirty="0"/>
          </a:p>
          <a:p>
            <a:pPr lvl="2" indent="0">
              <a:buNone/>
            </a:pPr>
            <a:endParaRPr lang="en-US" dirty="0"/>
          </a:p>
          <a:p>
            <a:pPr marL="573750" lvl="2" indent="-285750"/>
            <a:endParaRPr lang="en-US" dirty="0"/>
          </a:p>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pic>
        <p:nvPicPr>
          <p:cNvPr id="9" name="Picture 8">
            <a:extLst>
              <a:ext uri="{FF2B5EF4-FFF2-40B4-BE49-F238E27FC236}">
                <a16:creationId xmlns:a16="http://schemas.microsoft.com/office/drawing/2014/main" id="{B9410699-553C-857B-6031-10C2F211F535}"/>
              </a:ext>
            </a:extLst>
          </p:cNvPr>
          <p:cNvPicPr>
            <a:picLocks noChangeAspect="1"/>
          </p:cNvPicPr>
          <p:nvPr/>
        </p:nvPicPr>
        <p:blipFill>
          <a:blip r:embed="rId3"/>
          <a:stretch>
            <a:fillRect/>
          </a:stretch>
        </p:blipFill>
        <p:spPr>
          <a:xfrm>
            <a:off x="550862" y="1264566"/>
            <a:ext cx="3274690" cy="5151298"/>
          </a:xfrm>
          <a:prstGeom prst="rect">
            <a:avLst/>
          </a:prstGeom>
        </p:spPr>
      </p:pic>
    </p:spTree>
    <p:extLst>
      <p:ext uri="{BB962C8B-B14F-4D97-AF65-F5344CB8AC3E}">
        <p14:creationId xmlns:p14="http://schemas.microsoft.com/office/powerpoint/2010/main" val="376723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3</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Client list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823284" y="1412875"/>
            <a:ext cx="5817854" cy="4752975"/>
          </a:xfrm>
        </p:spPr>
        <p:txBody>
          <a:bodyPr>
            <a:normAutofit/>
          </a:bodyPr>
          <a:lstStyle/>
          <a:p>
            <a:pPr lvl="2" indent="0">
              <a:buNone/>
            </a:pPr>
            <a:r>
              <a:rPr lang="en-US" dirty="0"/>
              <a:t>In Xplan, reports are generated on a list of clients in your search result. Depending on what report you are running you may need to:</a:t>
            </a:r>
          </a:p>
          <a:p>
            <a:pPr marL="774900" lvl="3" indent="-342900">
              <a:spcBef>
                <a:spcPts val="1200"/>
              </a:spcBef>
              <a:buFont typeface="Wingdings" panose="05000000000000000000" pitchFamily="2" charset="2"/>
              <a:buChar char="Ø"/>
            </a:pPr>
            <a:r>
              <a:rPr lang="en-US" dirty="0"/>
              <a:t>Running reports on a </a:t>
            </a:r>
            <a:r>
              <a:rPr lang="en-US" b="1" dirty="0"/>
              <a:t>Full list </a:t>
            </a:r>
            <a:r>
              <a:rPr lang="en-US" dirty="0"/>
              <a:t>of clients</a:t>
            </a:r>
          </a:p>
          <a:p>
            <a:pPr marL="774900" lvl="3" indent="-342900">
              <a:spcBef>
                <a:spcPts val="1200"/>
              </a:spcBef>
              <a:buFont typeface="Wingdings" panose="05000000000000000000" pitchFamily="2" charset="2"/>
              <a:buChar char="Ø"/>
            </a:pPr>
            <a:r>
              <a:rPr lang="en-US" b="1" dirty="0"/>
              <a:t>Selecting</a:t>
            </a:r>
            <a:r>
              <a:rPr lang="en-US" dirty="0"/>
              <a:t> a few clients from the search result</a:t>
            </a:r>
          </a:p>
          <a:p>
            <a:pPr marL="774900" lvl="3" indent="-342900">
              <a:spcBef>
                <a:spcPts val="1200"/>
              </a:spcBef>
              <a:buFont typeface="Wingdings" panose="05000000000000000000" pitchFamily="2" charset="2"/>
              <a:buChar char="Ø"/>
            </a:pPr>
            <a:r>
              <a:rPr lang="en-US" dirty="0"/>
              <a:t>Using a search criteria or </a:t>
            </a:r>
            <a:r>
              <a:rPr lang="en-US" b="1" dirty="0"/>
              <a:t>advance search</a:t>
            </a:r>
          </a:p>
          <a:p>
            <a:pPr marL="774900" lvl="3" indent="-342900">
              <a:spcBef>
                <a:spcPts val="1200"/>
              </a:spcBef>
              <a:buFont typeface="Wingdings" panose="05000000000000000000" pitchFamily="2" charset="2"/>
              <a:buChar char="Ø"/>
            </a:pPr>
            <a:endParaRPr lang="en-US" dirty="0"/>
          </a:p>
          <a:p>
            <a:pPr marL="717750" lvl="3" indent="-285750">
              <a:buFont typeface="Wingdings" panose="05000000000000000000" pitchFamily="2" charset="2"/>
              <a:buChar char="Ø"/>
            </a:pPr>
            <a:endParaRPr lang="en-US" dirty="0"/>
          </a:p>
          <a:p>
            <a:pPr marL="573750" lvl="2" indent="-285750"/>
            <a:endParaRPr lang="en-US" dirty="0"/>
          </a:p>
        </p:txBody>
      </p:sp>
      <p:pic>
        <p:nvPicPr>
          <p:cNvPr id="5" name="Picture 4" descr="Client card on stainless steel.  Business people shaking hands in the background.N.B. business people are cardboard cutouts drawn by us for this shot. Click on the link below to see more of my business images.">
            <a:extLst>
              <a:ext uri="{FF2B5EF4-FFF2-40B4-BE49-F238E27FC236}">
                <a16:creationId xmlns:a16="http://schemas.microsoft.com/office/drawing/2014/main" id="{E29EB25D-9D86-8A98-6E8D-52E9147B777C}"/>
              </a:ext>
            </a:extLst>
          </p:cNvPr>
          <p:cNvPicPr>
            <a:picLocks noChangeAspect="1"/>
          </p:cNvPicPr>
          <p:nvPr/>
        </p:nvPicPr>
        <p:blipFill>
          <a:blip r:embed="rId3"/>
          <a:stretch>
            <a:fillRect/>
          </a:stretch>
        </p:blipFill>
        <p:spPr>
          <a:xfrm>
            <a:off x="550862" y="1245070"/>
            <a:ext cx="5018462" cy="3756495"/>
          </a:xfrm>
          <a:prstGeom prst="rect">
            <a:avLst/>
          </a:prstGeom>
        </p:spPr>
      </p:pic>
    </p:spTree>
    <p:extLst>
      <p:ext uri="{BB962C8B-B14F-4D97-AF65-F5344CB8AC3E}">
        <p14:creationId xmlns:p14="http://schemas.microsoft.com/office/powerpoint/2010/main" val="423655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30</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Reports &gt; xport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8196951" y="1412875"/>
            <a:ext cx="2733900" cy="2378917"/>
          </a:xfrm>
        </p:spPr>
        <p:txBody>
          <a:bodyPr>
            <a:normAutofit/>
          </a:bodyPr>
          <a:lstStyle/>
          <a:p>
            <a:pPr marL="573750" lvl="2" indent="-285750"/>
            <a:endParaRPr lang="en-US" dirty="0"/>
          </a:p>
          <a:p>
            <a:pPr lvl="2" indent="0">
              <a:buNone/>
            </a:pPr>
            <a:r>
              <a:rPr lang="en-US" sz="1600" dirty="0"/>
              <a:t>Reports can be Scheduled to run later. </a:t>
            </a:r>
          </a:p>
          <a:p>
            <a:pPr lvl="2" indent="0">
              <a:buNone/>
            </a:pPr>
            <a:endParaRPr lang="en-US" sz="1600" dirty="0"/>
          </a:p>
          <a:p>
            <a:pPr lvl="2" indent="0">
              <a:buNone/>
            </a:pPr>
            <a:r>
              <a:rPr lang="en-US" sz="1600" dirty="0"/>
              <a:t>We recommend that  large reports be scheduled outside business hours</a:t>
            </a:r>
            <a:endParaRPr lang="en-US" sz="1600" i="1" dirty="0"/>
          </a:p>
          <a:p>
            <a:pPr lvl="2" indent="0">
              <a:buNone/>
            </a:pPr>
            <a:endParaRPr lang="en-US" dirty="0"/>
          </a:p>
          <a:p>
            <a:pPr marL="573750" lvl="2" indent="-285750"/>
            <a:endParaRPr lang="en-US" dirty="0"/>
          </a:p>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pic>
        <p:nvPicPr>
          <p:cNvPr id="9" name="Picture 8">
            <a:extLst>
              <a:ext uri="{FF2B5EF4-FFF2-40B4-BE49-F238E27FC236}">
                <a16:creationId xmlns:a16="http://schemas.microsoft.com/office/drawing/2014/main" id="{534F1397-DEF2-2294-02CC-82E53F3F41ED}"/>
              </a:ext>
            </a:extLst>
          </p:cNvPr>
          <p:cNvPicPr>
            <a:picLocks noChangeAspect="1"/>
          </p:cNvPicPr>
          <p:nvPr/>
        </p:nvPicPr>
        <p:blipFill>
          <a:blip r:embed="rId3"/>
          <a:stretch>
            <a:fillRect/>
          </a:stretch>
        </p:blipFill>
        <p:spPr>
          <a:xfrm>
            <a:off x="3273879" y="3795482"/>
            <a:ext cx="7078435" cy="2233178"/>
          </a:xfrm>
          <a:prstGeom prst="rect">
            <a:avLst/>
          </a:prstGeom>
        </p:spPr>
      </p:pic>
      <p:pic>
        <p:nvPicPr>
          <p:cNvPr id="11" name="Picture 10">
            <a:extLst>
              <a:ext uri="{FF2B5EF4-FFF2-40B4-BE49-F238E27FC236}">
                <a16:creationId xmlns:a16="http://schemas.microsoft.com/office/drawing/2014/main" id="{E46F410F-FC3E-1476-24CE-ED3460354C35}"/>
              </a:ext>
            </a:extLst>
          </p:cNvPr>
          <p:cNvPicPr>
            <a:picLocks noChangeAspect="1"/>
          </p:cNvPicPr>
          <p:nvPr/>
        </p:nvPicPr>
        <p:blipFill>
          <a:blip r:embed="rId4"/>
          <a:stretch>
            <a:fillRect/>
          </a:stretch>
        </p:blipFill>
        <p:spPr>
          <a:xfrm>
            <a:off x="3273879" y="1282251"/>
            <a:ext cx="4788851" cy="2319250"/>
          </a:xfrm>
          <a:prstGeom prst="rect">
            <a:avLst/>
          </a:prstGeom>
        </p:spPr>
      </p:pic>
      <p:pic>
        <p:nvPicPr>
          <p:cNvPr id="13" name="Picture 12">
            <a:extLst>
              <a:ext uri="{FF2B5EF4-FFF2-40B4-BE49-F238E27FC236}">
                <a16:creationId xmlns:a16="http://schemas.microsoft.com/office/drawing/2014/main" id="{7C4E8E08-7FB5-C680-ACD5-D7E3B06DEC1C}"/>
              </a:ext>
            </a:extLst>
          </p:cNvPr>
          <p:cNvPicPr>
            <a:picLocks noChangeAspect="1"/>
          </p:cNvPicPr>
          <p:nvPr/>
        </p:nvPicPr>
        <p:blipFill>
          <a:blip r:embed="rId5"/>
          <a:stretch>
            <a:fillRect/>
          </a:stretch>
        </p:blipFill>
        <p:spPr>
          <a:xfrm>
            <a:off x="619811" y="1346255"/>
            <a:ext cx="2109803" cy="2800370"/>
          </a:xfrm>
          <a:prstGeom prst="rect">
            <a:avLst/>
          </a:prstGeom>
        </p:spPr>
      </p:pic>
    </p:spTree>
    <p:extLst>
      <p:ext uri="{BB962C8B-B14F-4D97-AF65-F5344CB8AC3E}">
        <p14:creationId xmlns:p14="http://schemas.microsoft.com/office/powerpoint/2010/main" val="66069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31</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Reports &gt; xport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003082" y="1412875"/>
            <a:ext cx="8638056" cy="4752975"/>
          </a:xfrm>
        </p:spPr>
        <p:txBody>
          <a:bodyPr>
            <a:normAutofit/>
          </a:bodyPr>
          <a:lstStyle/>
          <a:p>
            <a:pPr marL="573750" lvl="2" indent="-285750"/>
            <a:endParaRPr lang="en-US" dirty="0"/>
          </a:p>
          <a:p>
            <a:pPr marL="573750" lvl="2" indent="-285750"/>
            <a:endParaRPr lang="en-US" dirty="0"/>
          </a:p>
          <a:p>
            <a:pPr marL="573750" lvl="2" indent="-285750">
              <a:buFont typeface="Wingdings" panose="05000000000000000000" pitchFamily="2" charset="2"/>
              <a:buChar char="Ø"/>
            </a:pPr>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pic>
        <p:nvPicPr>
          <p:cNvPr id="7" name="Picture 6">
            <a:extLst>
              <a:ext uri="{FF2B5EF4-FFF2-40B4-BE49-F238E27FC236}">
                <a16:creationId xmlns:a16="http://schemas.microsoft.com/office/drawing/2014/main" id="{238FE0D7-E185-92ED-C313-00BD6AF8ECE6}"/>
              </a:ext>
            </a:extLst>
          </p:cNvPr>
          <p:cNvPicPr>
            <a:picLocks noChangeAspect="1"/>
          </p:cNvPicPr>
          <p:nvPr/>
        </p:nvPicPr>
        <p:blipFill>
          <a:blip r:embed="rId3"/>
          <a:stretch>
            <a:fillRect/>
          </a:stretch>
        </p:blipFill>
        <p:spPr>
          <a:xfrm>
            <a:off x="515938" y="1946376"/>
            <a:ext cx="9489891" cy="3964726"/>
          </a:xfrm>
          <a:prstGeom prst="rect">
            <a:avLst/>
          </a:prstGeom>
        </p:spPr>
      </p:pic>
      <p:sp>
        <p:nvSpPr>
          <p:cNvPr id="6" name="TextBox 5">
            <a:extLst>
              <a:ext uri="{FF2B5EF4-FFF2-40B4-BE49-F238E27FC236}">
                <a16:creationId xmlns:a16="http://schemas.microsoft.com/office/drawing/2014/main" id="{992670CF-4C1E-0056-0765-B382FA2E98C0}"/>
              </a:ext>
            </a:extLst>
          </p:cNvPr>
          <p:cNvSpPr txBox="1"/>
          <p:nvPr/>
        </p:nvSpPr>
        <p:spPr>
          <a:xfrm>
            <a:off x="568464" y="1359113"/>
            <a:ext cx="7202066" cy="391628"/>
          </a:xfrm>
          <a:prstGeom prst="rect">
            <a:avLst/>
          </a:prstGeom>
          <a:noFill/>
        </p:spPr>
        <p:txBody>
          <a:bodyPr wrap="square" lIns="72000" tIns="72000" rIns="72000" bIns="72000" rtlCol="0">
            <a:spAutoFit/>
          </a:bodyPr>
          <a:lstStyle/>
          <a:p>
            <a:pPr marL="285750" indent="-285750" algn="l">
              <a:buFont typeface="Wingdings" panose="05000000000000000000" pitchFamily="2" charset="2"/>
              <a:buChar char="v"/>
            </a:pPr>
            <a:r>
              <a:rPr lang="en-AU" sz="1600" dirty="0"/>
              <a:t>Xport Reports are more detailed and complex to build</a:t>
            </a:r>
          </a:p>
        </p:txBody>
      </p:sp>
    </p:spTree>
    <p:extLst>
      <p:ext uri="{BB962C8B-B14F-4D97-AF65-F5344CB8AC3E}">
        <p14:creationId xmlns:p14="http://schemas.microsoft.com/office/powerpoint/2010/main" val="41746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32</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Reports &gt; xport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3003082" y="1412875"/>
            <a:ext cx="8638056" cy="4752975"/>
          </a:xfrm>
        </p:spPr>
        <p:txBody>
          <a:bodyPr>
            <a:normAutofit/>
          </a:bodyPr>
          <a:lstStyle/>
          <a:p>
            <a:pPr marL="573750" lvl="2" indent="-285750"/>
            <a:endParaRPr lang="en-US" dirty="0"/>
          </a:p>
          <a:p>
            <a:pPr marL="573750" lvl="2" indent="-285750"/>
            <a:endParaRPr lang="en-US" dirty="0"/>
          </a:p>
          <a:p>
            <a:pPr marL="573750" lvl="2" indent="-285750">
              <a:buFont typeface="Wingdings" panose="05000000000000000000" pitchFamily="2" charset="2"/>
              <a:buChar char="Ø"/>
            </a:pPr>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i="1" dirty="0"/>
          </a:p>
          <a:p>
            <a:pPr marL="573750" lvl="2" indent="-285750"/>
            <a:endParaRPr lang="en-US" dirty="0"/>
          </a:p>
          <a:p>
            <a:pPr marL="573750" lvl="2" indent="-285750"/>
            <a:endParaRPr lang="en-US" dirty="0"/>
          </a:p>
        </p:txBody>
      </p:sp>
      <p:pic>
        <p:nvPicPr>
          <p:cNvPr id="7" name="Picture 6">
            <a:extLst>
              <a:ext uri="{FF2B5EF4-FFF2-40B4-BE49-F238E27FC236}">
                <a16:creationId xmlns:a16="http://schemas.microsoft.com/office/drawing/2014/main" id="{C94ECE4C-1DC2-F310-9158-58ABD8FD7E9A}"/>
              </a:ext>
            </a:extLst>
          </p:cNvPr>
          <p:cNvPicPr>
            <a:picLocks noChangeAspect="1"/>
          </p:cNvPicPr>
          <p:nvPr/>
        </p:nvPicPr>
        <p:blipFill>
          <a:blip r:embed="rId3"/>
          <a:stretch>
            <a:fillRect/>
          </a:stretch>
        </p:blipFill>
        <p:spPr>
          <a:xfrm>
            <a:off x="580657" y="1412876"/>
            <a:ext cx="9494169" cy="4452214"/>
          </a:xfrm>
          <a:prstGeom prst="rect">
            <a:avLst/>
          </a:prstGeom>
        </p:spPr>
      </p:pic>
    </p:spTree>
    <p:extLst>
      <p:ext uri="{BB962C8B-B14F-4D97-AF65-F5344CB8AC3E}">
        <p14:creationId xmlns:p14="http://schemas.microsoft.com/office/powerpoint/2010/main" val="230349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BB822-4A0E-ECCA-CEEC-B012B5DE5F9C}"/>
              </a:ext>
            </a:extLst>
          </p:cNvPr>
          <p:cNvSpPr>
            <a:spLocks noGrp="1"/>
          </p:cNvSpPr>
          <p:nvPr>
            <p:ph type="sldNum" sz="quarter" idx="10"/>
          </p:nvPr>
        </p:nvSpPr>
        <p:spPr>
          <a:xfrm>
            <a:off x="11484044" y="6453188"/>
            <a:ext cx="157094" cy="153888"/>
          </a:xfrm>
        </p:spPr>
        <p:txBody>
          <a:bodyPr vert="horz" wrap="none" lIns="0" tIns="0" rIns="0" bIns="0" rtlCol="0" anchor="ctr">
            <a:normAutofit/>
          </a:bodyPr>
          <a:lstStyle/>
          <a:p>
            <a:pPr>
              <a:spcAft>
                <a:spcPts val="600"/>
              </a:spcAft>
            </a:pPr>
            <a:fld id="{588D8DAC-0B67-4B1D-B2A1-D16B4F6DEF9E}" type="slidenum">
              <a:rPr lang="en-AU" smtClean="0"/>
              <a:pPr>
                <a:spcAft>
                  <a:spcPts val="600"/>
                </a:spcAft>
              </a:pPr>
              <a:t>33</a:t>
            </a:fld>
            <a:endParaRPr lang="en-AU"/>
          </a:p>
        </p:txBody>
      </p:sp>
      <p:sp>
        <p:nvSpPr>
          <p:cNvPr id="3" name="Title 2">
            <a:extLst>
              <a:ext uri="{FF2B5EF4-FFF2-40B4-BE49-F238E27FC236}">
                <a16:creationId xmlns:a16="http://schemas.microsoft.com/office/drawing/2014/main" id="{92810765-BB79-319B-7DCA-AA4197BBA30C}"/>
              </a:ext>
            </a:extLst>
          </p:cNvPr>
          <p:cNvSpPr>
            <a:spLocks noGrp="1"/>
          </p:cNvSpPr>
          <p:nvPr>
            <p:ph type="title"/>
          </p:nvPr>
        </p:nvSpPr>
        <p:spPr>
          <a:xfrm>
            <a:off x="515938" y="763368"/>
            <a:ext cx="11127600" cy="369332"/>
          </a:xfrm>
        </p:spPr>
        <p:txBody>
          <a:bodyPr anchor="ctr">
            <a:normAutofit/>
          </a:bodyPr>
          <a:lstStyle/>
          <a:p>
            <a:r>
              <a:rPr lang="en-AU"/>
              <a:t>Tips for Efficient Report Generation</a:t>
            </a:r>
          </a:p>
        </p:txBody>
      </p:sp>
      <p:sp>
        <p:nvSpPr>
          <p:cNvPr id="6" name="TextBox 5">
            <a:extLst>
              <a:ext uri="{FF2B5EF4-FFF2-40B4-BE49-F238E27FC236}">
                <a16:creationId xmlns:a16="http://schemas.microsoft.com/office/drawing/2014/main" id="{83A59C0E-A3D1-4108-8D46-2DE53316D63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3788" y="1412875"/>
            <a:ext cx="5467350" cy="4752975"/>
          </a:xfrm>
          <a:prstGeom prst="rect">
            <a:avLst/>
          </a:prstGeom>
        </p:spPr>
        <p:txBody>
          <a:bodyPr>
            <a:normAutofit/>
          </a:bodyPr>
          <a:lstStyle/>
          <a:p>
            <a:pPr marL="0" indent="0">
              <a:spcBef>
                <a:spcPts val="2500"/>
              </a:spcBef>
              <a:spcAft>
                <a:spcPts val="300"/>
              </a:spcAft>
              <a:buNone/>
            </a:pPr>
            <a:r>
              <a:rPr lang="en-US" sz="1400" b="1" kern="1200" dirty="0"/>
              <a:t>Plan Ahead</a:t>
            </a:r>
          </a:p>
          <a:p>
            <a:pPr marL="0" lvl="1" indent="0">
              <a:spcBef>
                <a:spcPts val="300"/>
              </a:spcBef>
              <a:spcAft>
                <a:spcPts val="300"/>
              </a:spcAft>
              <a:buNone/>
            </a:pPr>
            <a:r>
              <a:rPr lang="en-US" sz="1400" b="0" kern="1200" dirty="0"/>
              <a:t>Determine what data you need to include in the report which will help you determine the clients you wish to include.</a:t>
            </a:r>
          </a:p>
          <a:p>
            <a:pPr marL="0" indent="0">
              <a:spcBef>
                <a:spcPts val="2500"/>
              </a:spcBef>
              <a:spcAft>
                <a:spcPts val="300"/>
              </a:spcAft>
              <a:buNone/>
            </a:pPr>
            <a:r>
              <a:rPr lang="en-US" sz="1400" b="1" kern="1200" dirty="0"/>
              <a:t>Automate Reports</a:t>
            </a:r>
          </a:p>
          <a:p>
            <a:pPr marL="0" lvl="1" indent="0">
              <a:spcBef>
                <a:spcPts val="300"/>
              </a:spcBef>
              <a:spcAft>
                <a:spcPts val="300"/>
              </a:spcAft>
              <a:buNone/>
            </a:pPr>
            <a:r>
              <a:rPr lang="en-US" sz="1400" b="0" kern="1200" dirty="0"/>
              <a:t>Use </a:t>
            </a:r>
            <a:r>
              <a:rPr lang="en-US" sz="1400" b="0" kern="1200" dirty="0" err="1"/>
              <a:t>Xplan's</a:t>
            </a:r>
            <a:r>
              <a:rPr lang="en-US" sz="1400" b="0" kern="1200" dirty="0"/>
              <a:t> built-in automation features to </a:t>
            </a:r>
            <a:r>
              <a:rPr lang="en-US" sz="1400" b="1" kern="1200" dirty="0"/>
              <a:t>schedule reports </a:t>
            </a:r>
            <a:r>
              <a:rPr lang="en-US" sz="1400" b="0" kern="1200" dirty="0"/>
              <a:t>outside of business </a:t>
            </a:r>
            <a:r>
              <a:rPr lang="en-US" sz="1400" dirty="0"/>
              <a:t>hours or at a particular day of the month</a:t>
            </a:r>
            <a:r>
              <a:rPr lang="en-US" sz="1400" b="0" kern="1200" dirty="0"/>
              <a:t>.</a:t>
            </a:r>
          </a:p>
          <a:p>
            <a:pPr marL="0" indent="0">
              <a:spcBef>
                <a:spcPts val="2500"/>
              </a:spcBef>
              <a:spcAft>
                <a:spcPts val="300"/>
              </a:spcAft>
              <a:buNone/>
            </a:pPr>
            <a:r>
              <a:rPr lang="en-US" sz="1400" b="1" kern="1200" dirty="0"/>
              <a:t>Simplify Data</a:t>
            </a:r>
          </a:p>
          <a:p>
            <a:pPr marL="0" lvl="1" indent="0">
              <a:spcBef>
                <a:spcPts val="300"/>
              </a:spcBef>
              <a:spcAft>
                <a:spcPts val="300"/>
              </a:spcAft>
              <a:buNone/>
            </a:pPr>
            <a:r>
              <a:rPr lang="en-US" sz="1400" b="0" kern="1200" dirty="0"/>
              <a:t>Refine your data by using </a:t>
            </a:r>
            <a:r>
              <a:rPr lang="en-US" sz="1400" dirty="0"/>
              <a:t>filter options in </a:t>
            </a:r>
            <a:r>
              <a:rPr lang="en-US" sz="1400" b="1" dirty="0"/>
              <a:t>C</a:t>
            </a:r>
            <a:r>
              <a:rPr lang="en-US" sz="1400" b="1" kern="1200" dirty="0"/>
              <a:t>lient list </a:t>
            </a:r>
            <a:r>
              <a:rPr lang="en-US" sz="1400" b="0" kern="1200" dirty="0"/>
              <a:t>and narrowing </a:t>
            </a:r>
            <a:r>
              <a:rPr lang="en-US" sz="1400" b="1" kern="1200" dirty="0"/>
              <a:t>date range</a:t>
            </a:r>
            <a:r>
              <a:rPr lang="en-US" sz="1400" b="0" kern="1200" dirty="0"/>
              <a:t>.</a:t>
            </a:r>
          </a:p>
        </p:txBody>
      </p:sp>
      <p:pic>
        <p:nvPicPr>
          <p:cNvPr id="5" name="Content Placeholder 4" descr="Blue alarm clock with yellow surgical mask Covid-19 symbol against blue background. Easy to crop for all your social media and print sizes with copy space.">
            <a:extLst>
              <a:ext uri="{FF2B5EF4-FFF2-40B4-BE49-F238E27FC236}">
                <a16:creationId xmlns:a16="http://schemas.microsoft.com/office/drawing/2014/main" id="{D93F6C85-5D12-4D50-83A2-583B2C9EB42D}"/>
              </a:ext>
            </a:extLst>
          </p:cNvPr>
          <p:cNvPicPr>
            <a:picLocks noGrp="1" noChangeAspect="1"/>
          </p:cNvPicPr>
          <p:nvPr>
            <p:ph idx="1"/>
          </p:nvPr>
        </p:nvPicPr>
        <p:blipFill>
          <a:blip r:embed="rId3"/>
          <a:srcRect l="12874" r="15232" b="1"/>
          <a:stretch/>
        </p:blipFill>
        <p:spPr>
          <a:xfrm>
            <a:off x="515938" y="1412875"/>
            <a:ext cx="5467350" cy="4752975"/>
          </a:xfrm>
          <a:noFill/>
        </p:spPr>
      </p:pic>
    </p:spTree>
    <p:extLst>
      <p:ext uri="{BB962C8B-B14F-4D97-AF65-F5344CB8AC3E}">
        <p14:creationId xmlns:p14="http://schemas.microsoft.com/office/powerpoint/2010/main" val="2228504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34</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Review objectives</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p:txBody>
          <a:bodyPr>
            <a:normAutofit/>
          </a:bodyPr>
          <a:lstStyle/>
          <a:p>
            <a:pPr lvl="2" indent="0">
              <a:lnSpc>
                <a:spcPct val="200000"/>
              </a:lnSpc>
              <a:buNone/>
            </a:pPr>
            <a:r>
              <a:rPr lang="en-US" sz="1900" dirty="0"/>
              <a:t>You should now be able to:</a:t>
            </a:r>
          </a:p>
          <a:p>
            <a:pPr marL="573750" lvl="2" indent="-285750">
              <a:lnSpc>
                <a:spcPct val="200000"/>
              </a:lnSpc>
              <a:buFont typeface="Wingdings" panose="05000000000000000000" pitchFamily="2" charset="2"/>
              <a:buChar char="Ø"/>
            </a:pPr>
            <a:r>
              <a:rPr lang="en-US" sz="1900" dirty="0">
                <a:sym typeface="Wingdings" panose="05000000000000000000" pitchFamily="2" charset="2"/>
              </a:rPr>
              <a:t>Understand when and how to use a Client List</a:t>
            </a:r>
          </a:p>
          <a:p>
            <a:pPr marL="573750" lvl="2" indent="-285750">
              <a:lnSpc>
                <a:spcPct val="200000"/>
              </a:lnSpc>
              <a:buFont typeface="Wingdings" panose="05000000000000000000" pitchFamily="2" charset="2"/>
              <a:buChar char="Ø"/>
            </a:pPr>
            <a:r>
              <a:rPr lang="en-US" sz="1900" dirty="0"/>
              <a:t>Understand the different reporting options available and their features</a:t>
            </a:r>
          </a:p>
          <a:p>
            <a:pPr marL="573750" lvl="2" indent="-285750">
              <a:lnSpc>
                <a:spcPct val="200000"/>
              </a:lnSpc>
              <a:buFont typeface="Wingdings" panose="05000000000000000000" pitchFamily="2" charset="2"/>
              <a:buChar char="Ø"/>
            </a:pPr>
            <a:r>
              <a:rPr lang="en-US" sz="1900" dirty="0">
                <a:sym typeface="Wingdings" panose="05000000000000000000" pitchFamily="2" charset="2"/>
              </a:rPr>
              <a:t>How to generate the different reports</a:t>
            </a:r>
          </a:p>
          <a:p>
            <a:pPr marL="573750" lvl="2" indent="-285750"/>
            <a:endParaRPr lang="en-US" dirty="0">
              <a:sym typeface="Wingdings" panose="05000000000000000000" pitchFamily="2" charset="2"/>
            </a:endParaRPr>
          </a:p>
          <a:p>
            <a:pPr marL="573750" lvl="2" indent="-285750"/>
            <a:endParaRPr lang="en-US" dirty="0">
              <a:sym typeface="Wingdings" panose="05000000000000000000" pitchFamily="2" charset="2"/>
            </a:endParaRPr>
          </a:p>
          <a:p>
            <a:pPr lvl="2" indent="0">
              <a:buNone/>
            </a:pPr>
            <a:r>
              <a:rPr lang="en-AU" sz="1600" dirty="0">
                <a:hlinkClick r:id="rId3"/>
              </a:rPr>
              <a:t>Xplan Training Library | Centrepoint Alliance Technology Solutions</a:t>
            </a:r>
            <a:endParaRPr lang="en-US" sz="1600" dirty="0">
              <a:sym typeface="Wingdings" panose="05000000000000000000" pitchFamily="2" charset="2"/>
            </a:endParaRPr>
          </a:p>
          <a:p>
            <a:pPr marL="573750" lvl="2" indent="-285750"/>
            <a:endParaRPr lang="en-US" dirty="0">
              <a:sym typeface="Wingdings" panose="05000000000000000000" pitchFamily="2" charset="2"/>
            </a:endParaRPr>
          </a:p>
          <a:p>
            <a:pPr lvl="2" indent="0">
              <a:buNone/>
            </a:pPr>
            <a:r>
              <a:rPr lang="en-US" b="1" dirty="0">
                <a:sym typeface="Wingdings" panose="05000000000000000000" pitchFamily="2" charset="2"/>
              </a:rPr>
              <a:t>Site:</a:t>
            </a:r>
            <a:r>
              <a:rPr lang="en-US" dirty="0">
                <a:sym typeface="Wingdings" panose="05000000000000000000" pitchFamily="2" charset="2"/>
              </a:rPr>
              <a:t> 	Compass					</a:t>
            </a:r>
            <a:r>
              <a:rPr lang="en-US" b="1" dirty="0">
                <a:sym typeface="Wingdings" panose="05000000000000000000" pitchFamily="2" charset="2"/>
              </a:rPr>
              <a:t>Site:    </a:t>
            </a:r>
            <a:r>
              <a:rPr lang="en-US" dirty="0">
                <a:sym typeface="Wingdings" panose="05000000000000000000" pitchFamily="2" charset="2"/>
              </a:rPr>
              <a:t>CWT</a:t>
            </a:r>
          </a:p>
          <a:p>
            <a:pPr lvl="2" indent="0">
              <a:buNone/>
            </a:pPr>
            <a:r>
              <a:rPr lang="en-US" b="1" dirty="0"/>
              <a:t>Email:</a:t>
            </a:r>
            <a:r>
              <a:rPr lang="en-US" dirty="0"/>
              <a:t> 	compass.support@cpal.com.au			</a:t>
            </a:r>
            <a:r>
              <a:rPr lang="en-US" b="1" dirty="0"/>
              <a:t>Email: </a:t>
            </a:r>
            <a:r>
              <a:rPr lang="en-US" dirty="0"/>
              <a:t>cwt@matrixplan.com.au</a:t>
            </a:r>
          </a:p>
          <a:p>
            <a:pPr lvl="2" indent="0">
              <a:buNone/>
            </a:pPr>
            <a:r>
              <a:rPr lang="en-US" b="1" dirty="0"/>
              <a:t>Ph:</a:t>
            </a:r>
            <a:r>
              <a:rPr lang="en-US" dirty="0"/>
              <a:t>	1300 557 598, option 3, option 1			</a:t>
            </a:r>
            <a:r>
              <a:rPr lang="en-US" b="1" dirty="0"/>
              <a:t>Ph:</a:t>
            </a:r>
            <a:r>
              <a:rPr lang="en-US" dirty="0"/>
              <a:t>      1300 557 598, option 3, option 2</a:t>
            </a:r>
          </a:p>
          <a:p>
            <a:pPr marL="573750" lvl="2" indent="-285750"/>
            <a:endParaRPr lang="en-US" dirty="0"/>
          </a:p>
          <a:p>
            <a:pPr marL="573750" lvl="2" indent="-285750"/>
            <a:endParaRPr lang="en-US" dirty="0"/>
          </a:p>
        </p:txBody>
      </p:sp>
    </p:spTree>
    <p:extLst>
      <p:ext uri="{BB962C8B-B14F-4D97-AF65-F5344CB8AC3E}">
        <p14:creationId xmlns:p14="http://schemas.microsoft.com/office/powerpoint/2010/main" val="53520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4</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Client list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8" y="1688329"/>
            <a:ext cx="4760738" cy="3481342"/>
          </a:xfrm>
        </p:spPr>
        <p:txBody>
          <a:bodyPr>
            <a:normAutofit/>
          </a:bodyPr>
          <a:lstStyle/>
          <a:p>
            <a:pPr lvl="3" indent="0">
              <a:lnSpc>
                <a:spcPct val="150000"/>
              </a:lnSpc>
              <a:spcBef>
                <a:spcPts val="1200"/>
              </a:spcBef>
              <a:buNone/>
            </a:pPr>
            <a:r>
              <a:rPr lang="en-US" sz="1600" b="1" dirty="0"/>
              <a:t>Full list </a:t>
            </a:r>
            <a:r>
              <a:rPr lang="en-US" sz="1600" dirty="0"/>
              <a:t>of clients</a:t>
            </a:r>
          </a:p>
          <a:p>
            <a:pPr marL="717750" lvl="3" indent="-285750">
              <a:lnSpc>
                <a:spcPct val="150000"/>
              </a:lnSpc>
              <a:spcBef>
                <a:spcPts val="0"/>
              </a:spcBef>
              <a:buFont typeface="Wingdings" panose="05000000000000000000" pitchFamily="2" charset="2"/>
              <a:buChar char="Ø"/>
            </a:pPr>
            <a:r>
              <a:rPr lang="en-US" sz="1600" dirty="0"/>
              <a:t>Navigate to the top right-hand corner of your screen</a:t>
            </a:r>
          </a:p>
          <a:p>
            <a:pPr marL="717750" lvl="3" indent="-285750">
              <a:lnSpc>
                <a:spcPct val="150000"/>
              </a:lnSpc>
              <a:spcBef>
                <a:spcPts val="0"/>
              </a:spcBef>
              <a:buFont typeface="Wingdings" panose="05000000000000000000" pitchFamily="2" charset="2"/>
              <a:buChar char="Ø"/>
            </a:pPr>
            <a:r>
              <a:rPr lang="en-US" sz="1600" dirty="0"/>
              <a:t>Click into </a:t>
            </a:r>
            <a:r>
              <a:rPr lang="en-US" sz="1600" b="1" dirty="0"/>
              <a:t>Search Client</a:t>
            </a:r>
          </a:p>
          <a:p>
            <a:pPr marL="717750" lvl="3" indent="-285750">
              <a:lnSpc>
                <a:spcPct val="150000"/>
              </a:lnSpc>
              <a:spcBef>
                <a:spcPts val="0"/>
              </a:spcBef>
              <a:buFont typeface="Wingdings" panose="05000000000000000000" pitchFamily="2" charset="2"/>
              <a:buChar char="Ø"/>
            </a:pPr>
            <a:r>
              <a:rPr lang="en-US" sz="1600" dirty="0"/>
              <a:t>Ensure</a:t>
            </a:r>
            <a:r>
              <a:rPr lang="en-US" sz="1600" b="1" dirty="0"/>
              <a:t> Clients </a:t>
            </a:r>
            <a:r>
              <a:rPr lang="en-US" sz="1600" dirty="0"/>
              <a:t>is highlighted</a:t>
            </a:r>
          </a:p>
          <a:p>
            <a:pPr marL="717750" lvl="3" indent="-285750">
              <a:lnSpc>
                <a:spcPct val="150000"/>
              </a:lnSpc>
              <a:spcBef>
                <a:spcPts val="0"/>
              </a:spcBef>
              <a:buFont typeface="Wingdings" panose="05000000000000000000" pitchFamily="2" charset="2"/>
              <a:buChar char="Ø"/>
            </a:pPr>
            <a:r>
              <a:rPr lang="en-US" sz="1600" dirty="0"/>
              <a:t>Select </a:t>
            </a:r>
            <a:r>
              <a:rPr lang="en-US" sz="1600" b="1" dirty="0"/>
              <a:t>Full list</a:t>
            </a:r>
          </a:p>
          <a:p>
            <a:pPr lvl="3" indent="0">
              <a:spcBef>
                <a:spcPts val="1200"/>
              </a:spcBef>
              <a:buNone/>
            </a:pPr>
            <a:endParaRPr lang="en-US" b="1" dirty="0"/>
          </a:p>
          <a:p>
            <a:pPr lvl="2" indent="0">
              <a:buNone/>
            </a:pPr>
            <a:endParaRPr lang="en-US" dirty="0"/>
          </a:p>
          <a:p>
            <a:pPr lvl="2" indent="0">
              <a:buNone/>
            </a:pPr>
            <a:endParaRPr lang="en-US" dirty="0"/>
          </a:p>
          <a:p>
            <a:pPr lvl="2" indent="0">
              <a:buNone/>
            </a:pPr>
            <a:endParaRPr lang="en-US" dirty="0"/>
          </a:p>
        </p:txBody>
      </p:sp>
      <p:pic>
        <p:nvPicPr>
          <p:cNvPr id="6" name="Picture 5">
            <a:extLst>
              <a:ext uri="{FF2B5EF4-FFF2-40B4-BE49-F238E27FC236}">
                <a16:creationId xmlns:a16="http://schemas.microsoft.com/office/drawing/2014/main" id="{DD2F5129-F661-544C-70C3-879E4F6259D7}"/>
              </a:ext>
            </a:extLst>
          </p:cNvPr>
          <p:cNvPicPr>
            <a:picLocks noChangeAspect="1"/>
          </p:cNvPicPr>
          <p:nvPr/>
        </p:nvPicPr>
        <p:blipFill>
          <a:blip r:embed="rId3"/>
          <a:stretch>
            <a:fillRect/>
          </a:stretch>
        </p:blipFill>
        <p:spPr>
          <a:xfrm>
            <a:off x="6301018" y="1919274"/>
            <a:ext cx="3373966" cy="1870088"/>
          </a:xfrm>
          <a:prstGeom prst="rect">
            <a:avLst/>
          </a:prstGeom>
        </p:spPr>
      </p:pic>
    </p:spTree>
    <p:extLst>
      <p:ext uri="{BB962C8B-B14F-4D97-AF65-F5344CB8AC3E}">
        <p14:creationId xmlns:p14="http://schemas.microsoft.com/office/powerpoint/2010/main" val="426338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5</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a:t>Client list</a:t>
            </a:r>
            <a:endParaRPr lang="en-AU"/>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7" y="1412875"/>
            <a:ext cx="4308612" cy="4752975"/>
          </a:xfrm>
        </p:spPr>
        <p:txBody>
          <a:bodyPr>
            <a:normAutofit/>
          </a:bodyPr>
          <a:lstStyle/>
          <a:p>
            <a:pPr lvl="3" indent="0">
              <a:spcBef>
                <a:spcPts val="1200"/>
              </a:spcBef>
              <a:buNone/>
            </a:pPr>
            <a:endParaRPr lang="en-US" b="1" dirty="0"/>
          </a:p>
          <a:p>
            <a:pPr lvl="3" indent="0">
              <a:spcBef>
                <a:spcPts val="1200"/>
              </a:spcBef>
              <a:buNone/>
            </a:pPr>
            <a:r>
              <a:rPr lang="en-US" dirty="0"/>
              <a:t>This will produce a full list of all your clients </a:t>
            </a:r>
          </a:p>
          <a:p>
            <a:pPr lvl="3" indent="0">
              <a:spcBef>
                <a:spcPts val="1200"/>
              </a:spcBef>
              <a:buNone/>
            </a:pPr>
            <a:r>
              <a:rPr lang="en-US" dirty="0"/>
              <a:t>The </a:t>
            </a:r>
            <a:r>
              <a:rPr lang="en-US" b="1" dirty="0"/>
              <a:t>Search Filter </a:t>
            </a:r>
            <a:r>
              <a:rPr lang="en-US" dirty="0"/>
              <a:t>section allows you to narrow your list of clients by using the </a:t>
            </a:r>
            <a:r>
              <a:rPr lang="en-US" b="1" dirty="0"/>
              <a:t>drop down </a:t>
            </a:r>
            <a:r>
              <a:rPr lang="en-US" dirty="0"/>
              <a:t>or </a:t>
            </a:r>
            <a:r>
              <a:rPr lang="en-US" b="1" dirty="0"/>
              <a:t>search function </a:t>
            </a:r>
            <a:r>
              <a:rPr lang="en-US" dirty="0"/>
              <a:t>against certain fields.</a:t>
            </a:r>
          </a:p>
          <a:p>
            <a:pPr lvl="3" indent="0">
              <a:spcBef>
                <a:spcPts val="1200"/>
              </a:spcBef>
              <a:buNone/>
            </a:pPr>
            <a:endParaRPr lang="en-US" dirty="0"/>
          </a:p>
          <a:p>
            <a:pPr lvl="3" indent="0">
              <a:spcBef>
                <a:spcPts val="1200"/>
              </a:spcBef>
              <a:buNone/>
            </a:pPr>
            <a:endParaRPr lang="en-US" dirty="0"/>
          </a:p>
          <a:p>
            <a:pPr lvl="3" indent="0">
              <a:spcBef>
                <a:spcPts val="1200"/>
              </a:spcBef>
              <a:buNone/>
            </a:pPr>
            <a:endParaRPr lang="en-US" dirty="0"/>
          </a:p>
          <a:p>
            <a:pPr lvl="3" indent="0">
              <a:spcBef>
                <a:spcPts val="1200"/>
              </a:spcBef>
              <a:buNone/>
            </a:pPr>
            <a:r>
              <a:rPr lang="en-US" dirty="0"/>
              <a:t>Filtering on </a:t>
            </a:r>
            <a:r>
              <a:rPr lang="en-US" b="1" dirty="0"/>
              <a:t>Entity Status </a:t>
            </a:r>
            <a:r>
              <a:rPr lang="en-US" dirty="0"/>
              <a:t>is a good way to narrow your list as you may not need to include </a:t>
            </a:r>
            <a:r>
              <a:rPr lang="en-US" b="1" dirty="0"/>
              <a:t>Archived</a:t>
            </a:r>
            <a:r>
              <a:rPr lang="en-US" dirty="0"/>
              <a:t> or </a:t>
            </a:r>
            <a:r>
              <a:rPr lang="en-US" b="1" dirty="0"/>
              <a:t>Deceased.</a:t>
            </a:r>
          </a:p>
          <a:p>
            <a:pPr lvl="2" indent="0">
              <a:buNone/>
            </a:pPr>
            <a:endParaRPr lang="en-US" dirty="0"/>
          </a:p>
          <a:p>
            <a:pPr lvl="2" indent="0">
              <a:buNone/>
            </a:pPr>
            <a:endParaRPr lang="en-US" dirty="0"/>
          </a:p>
          <a:p>
            <a:pPr lvl="2" indent="0">
              <a:buNone/>
            </a:pPr>
            <a:endParaRPr lang="en-US" dirty="0"/>
          </a:p>
        </p:txBody>
      </p:sp>
      <p:pic>
        <p:nvPicPr>
          <p:cNvPr id="7" name="Picture 6">
            <a:extLst>
              <a:ext uri="{FF2B5EF4-FFF2-40B4-BE49-F238E27FC236}">
                <a16:creationId xmlns:a16="http://schemas.microsoft.com/office/drawing/2014/main" id="{8655959D-4946-4FF3-4490-31CBC207D8F7}"/>
              </a:ext>
            </a:extLst>
          </p:cNvPr>
          <p:cNvPicPr>
            <a:picLocks noChangeAspect="1"/>
          </p:cNvPicPr>
          <p:nvPr/>
        </p:nvPicPr>
        <p:blipFill>
          <a:blip r:embed="rId3"/>
          <a:stretch>
            <a:fillRect/>
          </a:stretch>
        </p:blipFill>
        <p:spPr>
          <a:xfrm>
            <a:off x="5422067" y="1329200"/>
            <a:ext cx="6140524" cy="2463744"/>
          </a:xfrm>
          <a:prstGeom prst="rect">
            <a:avLst/>
          </a:prstGeom>
        </p:spPr>
      </p:pic>
      <p:pic>
        <p:nvPicPr>
          <p:cNvPr id="9" name="Picture 8">
            <a:extLst>
              <a:ext uri="{FF2B5EF4-FFF2-40B4-BE49-F238E27FC236}">
                <a16:creationId xmlns:a16="http://schemas.microsoft.com/office/drawing/2014/main" id="{4EAF9C0B-825C-CD90-9528-0A5982FD4C60}"/>
              </a:ext>
            </a:extLst>
          </p:cNvPr>
          <p:cNvPicPr>
            <a:picLocks noChangeAspect="1"/>
          </p:cNvPicPr>
          <p:nvPr/>
        </p:nvPicPr>
        <p:blipFill>
          <a:blip r:embed="rId4"/>
          <a:stretch>
            <a:fillRect/>
          </a:stretch>
        </p:blipFill>
        <p:spPr>
          <a:xfrm>
            <a:off x="6110457" y="4055509"/>
            <a:ext cx="2089123" cy="1718273"/>
          </a:xfrm>
          <a:prstGeom prst="rect">
            <a:avLst/>
          </a:prstGeom>
        </p:spPr>
      </p:pic>
    </p:spTree>
    <p:extLst>
      <p:ext uri="{BB962C8B-B14F-4D97-AF65-F5344CB8AC3E}">
        <p14:creationId xmlns:p14="http://schemas.microsoft.com/office/powerpoint/2010/main" val="11101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6</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Client list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7" y="1471597"/>
            <a:ext cx="4214683" cy="4236993"/>
          </a:xfrm>
        </p:spPr>
        <p:txBody>
          <a:bodyPr>
            <a:normAutofit/>
          </a:bodyPr>
          <a:lstStyle/>
          <a:p>
            <a:pPr lvl="3" indent="0">
              <a:spcBef>
                <a:spcPts val="1200"/>
              </a:spcBef>
              <a:buNone/>
            </a:pPr>
            <a:r>
              <a:rPr lang="en-US" dirty="0"/>
              <a:t>Selecting a few clients from the search result</a:t>
            </a:r>
          </a:p>
          <a:p>
            <a:pPr marL="717750" lvl="3" indent="-285750">
              <a:spcBef>
                <a:spcPts val="1200"/>
              </a:spcBef>
              <a:buFont typeface="Wingdings" panose="05000000000000000000" pitchFamily="2" charset="2"/>
              <a:buChar char="Ø"/>
            </a:pPr>
            <a:r>
              <a:rPr lang="en-US" dirty="0"/>
              <a:t>Once you have a Full list of clients you can select just a few clients by clicking the box next to the clients' names.</a:t>
            </a:r>
          </a:p>
          <a:p>
            <a:pPr marL="717750" lvl="3" indent="-285750">
              <a:spcBef>
                <a:spcPts val="1200"/>
              </a:spcBef>
              <a:buFont typeface="Wingdings" panose="05000000000000000000" pitchFamily="2" charset="2"/>
              <a:buChar char="Ø"/>
            </a:pPr>
            <a:r>
              <a:rPr lang="en-US" dirty="0"/>
              <a:t>Under the report functions there will be an option to select </a:t>
            </a:r>
          </a:p>
          <a:p>
            <a:pPr lvl="3" indent="0">
              <a:spcBef>
                <a:spcPts val="1200"/>
              </a:spcBef>
              <a:buNone/>
            </a:pPr>
            <a:r>
              <a:rPr lang="en-US" b="1" dirty="0"/>
              <a:t>Only Selected Clients</a:t>
            </a:r>
          </a:p>
          <a:p>
            <a:pPr marL="717750" lvl="3" indent="-285750">
              <a:buFont typeface="Wingdings" panose="05000000000000000000" pitchFamily="2" charset="2"/>
              <a:buChar char="Ø"/>
            </a:pPr>
            <a:endParaRPr lang="en-US" dirty="0"/>
          </a:p>
          <a:p>
            <a:pPr marL="717750" lvl="3" indent="-285750">
              <a:buFont typeface="Wingdings" panose="05000000000000000000" pitchFamily="2" charset="2"/>
              <a:buChar char="Ø"/>
            </a:pPr>
            <a:endParaRPr lang="en-US" dirty="0"/>
          </a:p>
          <a:p>
            <a:pPr marL="717750" lvl="3" indent="-285750">
              <a:buFont typeface="Wingdings" panose="05000000000000000000" pitchFamily="2" charset="2"/>
              <a:buChar char="Ø"/>
            </a:pPr>
            <a:endParaRPr lang="en-US" dirty="0"/>
          </a:p>
          <a:p>
            <a:pPr lvl="3" indent="0">
              <a:buNone/>
            </a:pPr>
            <a:r>
              <a:rPr lang="en-US" b="1" dirty="0"/>
              <a:t>TIP: </a:t>
            </a:r>
          </a:p>
          <a:p>
            <a:pPr lvl="3" indent="0">
              <a:buNone/>
            </a:pPr>
            <a:r>
              <a:rPr lang="en-US" dirty="0"/>
              <a:t>We recommend using this option when running a test run for a report that you run for the first time. This will allow the report to run quicker.</a:t>
            </a:r>
          </a:p>
          <a:p>
            <a:pPr marL="573750" lvl="2" indent="-285750"/>
            <a:endParaRPr lang="en-US" dirty="0"/>
          </a:p>
        </p:txBody>
      </p:sp>
      <p:pic>
        <p:nvPicPr>
          <p:cNvPr id="6" name="Picture 5">
            <a:extLst>
              <a:ext uri="{FF2B5EF4-FFF2-40B4-BE49-F238E27FC236}">
                <a16:creationId xmlns:a16="http://schemas.microsoft.com/office/drawing/2014/main" id="{61B673E9-21F9-DEA4-8DD5-51FDF8937653}"/>
              </a:ext>
            </a:extLst>
          </p:cNvPr>
          <p:cNvPicPr>
            <a:picLocks noChangeAspect="1"/>
          </p:cNvPicPr>
          <p:nvPr/>
        </p:nvPicPr>
        <p:blipFill>
          <a:blip r:embed="rId3"/>
          <a:stretch>
            <a:fillRect/>
          </a:stretch>
        </p:blipFill>
        <p:spPr>
          <a:xfrm>
            <a:off x="4867948" y="1390266"/>
            <a:ext cx="7100116" cy="3595731"/>
          </a:xfrm>
          <a:prstGeom prst="rect">
            <a:avLst/>
          </a:prstGeom>
        </p:spPr>
      </p:pic>
    </p:spTree>
    <p:extLst>
      <p:ext uri="{BB962C8B-B14F-4D97-AF65-F5344CB8AC3E}">
        <p14:creationId xmlns:p14="http://schemas.microsoft.com/office/powerpoint/2010/main" val="153994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7</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Client list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7" y="1412875"/>
            <a:ext cx="4822625" cy="4752975"/>
          </a:xfrm>
        </p:spPr>
        <p:txBody>
          <a:bodyPr vert="horz" lIns="0" tIns="0" rIns="0" bIns="0" rtlCol="0" anchor="t">
            <a:normAutofit/>
          </a:bodyPr>
          <a:lstStyle/>
          <a:p>
            <a:pPr fontAlgn="base"/>
            <a:r>
              <a:rPr lang="en-US" sz="1400" dirty="0"/>
              <a:t>Creating a Client List using a </a:t>
            </a:r>
            <a:r>
              <a:rPr lang="en-US" sz="1400" b="1" dirty="0"/>
              <a:t>Search Criteria or Advance Search.</a:t>
            </a:r>
          </a:p>
          <a:p>
            <a:pPr fontAlgn="base"/>
            <a:r>
              <a:rPr lang="en-US" sz="1400" dirty="0"/>
              <a:t>Our site already has numerous Advance searches set up, which you can run.</a:t>
            </a:r>
          </a:p>
          <a:p>
            <a:pPr marL="717750" lvl="3" indent="-285750">
              <a:spcBef>
                <a:spcPts val="600"/>
              </a:spcBef>
              <a:buFont typeface="Wingdings" panose="05000000000000000000" pitchFamily="2" charset="2"/>
              <a:buChar char="Ø"/>
            </a:pPr>
            <a:r>
              <a:rPr lang="en-US" dirty="0"/>
              <a:t>Navigate to the top right-hand corner of your screen</a:t>
            </a:r>
          </a:p>
          <a:p>
            <a:pPr marL="717750" lvl="3" indent="-285750">
              <a:spcBef>
                <a:spcPts val="600"/>
              </a:spcBef>
              <a:buFont typeface="Wingdings" panose="05000000000000000000" pitchFamily="2" charset="2"/>
              <a:buChar char="Ø"/>
            </a:pPr>
            <a:r>
              <a:rPr lang="en-US" dirty="0"/>
              <a:t>Click into </a:t>
            </a:r>
            <a:r>
              <a:rPr lang="en-US" b="1" dirty="0"/>
              <a:t>Search Client</a:t>
            </a:r>
          </a:p>
          <a:p>
            <a:pPr marL="717750" lvl="3" indent="-285750">
              <a:spcBef>
                <a:spcPts val="600"/>
              </a:spcBef>
              <a:buFont typeface="Wingdings" panose="05000000000000000000" pitchFamily="2" charset="2"/>
              <a:buChar char="Ø"/>
            </a:pPr>
            <a:r>
              <a:rPr lang="en-US" dirty="0"/>
              <a:t>Select </a:t>
            </a:r>
            <a:r>
              <a:rPr lang="en-US" b="1" dirty="0"/>
              <a:t>Advanced</a:t>
            </a:r>
          </a:p>
          <a:p>
            <a:pPr marL="285750" indent="-285750" algn="l" fontAlgn="base" latinLnBrk="0">
              <a:buFont typeface="Arial" panose="020B0604020202020204" pitchFamily="34" charset="0"/>
              <a:buChar char="•"/>
            </a:pPr>
            <a:r>
              <a:rPr lang="en-US" sz="1400" dirty="0"/>
              <a:t>.</a:t>
            </a:r>
            <a:endParaRPr lang="en-US" sz="1400" dirty="0">
              <a:cs typeface="Arial"/>
            </a:endParaRPr>
          </a:p>
          <a:p>
            <a:pPr marL="573405" lvl="2" indent="-285750"/>
            <a:endParaRPr lang="en-US" dirty="0">
              <a:cs typeface="Arial" panose="020B0604020202020204"/>
            </a:endParaRPr>
          </a:p>
          <a:p>
            <a:pPr marL="573405" lvl="2" indent="-285750"/>
            <a:endParaRPr lang="en-US" dirty="0">
              <a:cs typeface="Arial" panose="020B0604020202020204"/>
            </a:endParaRPr>
          </a:p>
          <a:p>
            <a:pPr marL="573405" lvl="2" indent="-285750"/>
            <a:endParaRPr lang="en-US" dirty="0">
              <a:cs typeface="Arial" panose="020B0604020202020204"/>
            </a:endParaRPr>
          </a:p>
          <a:p>
            <a:pPr marL="573405" lvl="2" indent="-285750"/>
            <a:endParaRPr lang="en-US" dirty="0">
              <a:cs typeface="Arial" panose="020B0604020202020204"/>
            </a:endParaRPr>
          </a:p>
          <a:p>
            <a:pPr marL="573405" lvl="2" indent="-285750"/>
            <a:endParaRPr lang="en-US" dirty="0">
              <a:cs typeface="Arial" panose="020B0604020202020204"/>
            </a:endParaRPr>
          </a:p>
          <a:p>
            <a:pPr marL="287655" lvl="2" indent="0">
              <a:buNone/>
            </a:pPr>
            <a:endParaRPr lang="en-US" dirty="0">
              <a:cs typeface="Arial" panose="020B0604020202020204"/>
            </a:endParaRPr>
          </a:p>
        </p:txBody>
      </p:sp>
      <p:pic>
        <p:nvPicPr>
          <p:cNvPr id="10" name="Picture 9">
            <a:extLst>
              <a:ext uri="{FF2B5EF4-FFF2-40B4-BE49-F238E27FC236}">
                <a16:creationId xmlns:a16="http://schemas.microsoft.com/office/drawing/2014/main" id="{3E31CEDF-9D1E-F8C2-1D50-8B26E897C55A}"/>
              </a:ext>
            </a:extLst>
          </p:cNvPr>
          <p:cNvPicPr>
            <a:picLocks noChangeAspect="1"/>
          </p:cNvPicPr>
          <p:nvPr/>
        </p:nvPicPr>
        <p:blipFill>
          <a:blip r:embed="rId3"/>
          <a:stretch>
            <a:fillRect/>
          </a:stretch>
        </p:blipFill>
        <p:spPr>
          <a:xfrm>
            <a:off x="1499224" y="3495356"/>
            <a:ext cx="1574415" cy="3062154"/>
          </a:xfrm>
          <a:prstGeom prst="rect">
            <a:avLst/>
          </a:prstGeom>
        </p:spPr>
      </p:pic>
      <p:sp>
        <p:nvSpPr>
          <p:cNvPr id="11" name="Content Placeholder 3">
            <a:extLst>
              <a:ext uri="{FF2B5EF4-FFF2-40B4-BE49-F238E27FC236}">
                <a16:creationId xmlns:a16="http://schemas.microsoft.com/office/drawing/2014/main" id="{2C58B718-EB50-7413-0285-25320AB0EC4F}"/>
              </a:ext>
            </a:extLst>
          </p:cNvPr>
          <p:cNvSpPr txBox="1">
            <a:spLocks/>
          </p:cNvSpPr>
          <p:nvPr/>
        </p:nvSpPr>
        <p:spPr>
          <a:xfrm>
            <a:off x="5993175" y="1866122"/>
            <a:ext cx="5418163" cy="429972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Font typeface="Arial" panose="020B0604020202020204" pitchFamily="34" charset="0"/>
              <a:buChar char="•"/>
              <a:defRPr sz="1600" b="0" kern="1200">
                <a:solidFill>
                  <a:schemeClr val="tx1"/>
                </a:solidFill>
                <a:latin typeface="+mn-lt"/>
                <a:ea typeface="+mn-ea"/>
                <a:cs typeface="+mn-cs"/>
              </a:defRPr>
            </a:lvl2pPr>
            <a:lvl3pPr marL="288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4pPr>
            <a:lvl5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400" dirty="0"/>
              <a:t>When you have a list of clients, you will see on the left-hand side menu option:</a:t>
            </a:r>
          </a:p>
          <a:p>
            <a:pPr fontAlgn="base"/>
            <a:r>
              <a:rPr lang="en-US" sz="1400" b="1" dirty="0"/>
              <a:t>Search &gt; Load</a:t>
            </a:r>
            <a:endParaRPr lang="en-US" sz="1400" b="1" dirty="0">
              <a:cs typeface="Arial"/>
            </a:endParaRPr>
          </a:p>
          <a:p>
            <a:pPr fontAlgn="base"/>
            <a:r>
              <a:rPr lang="en-US" sz="1400" dirty="0"/>
              <a:t>This will give you the list of Advance Searches available to you</a:t>
            </a:r>
            <a:endParaRPr lang="en-US" sz="1400" dirty="0">
              <a:cs typeface="Arial"/>
            </a:endParaRPr>
          </a:p>
          <a:p>
            <a:pPr marL="573405" lvl="2" indent="-285750"/>
            <a:endParaRPr lang="en-US" dirty="0">
              <a:cs typeface="Arial" panose="020B0604020202020204"/>
            </a:endParaRPr>
          </a:p>
          <a:p>
            <a:pPr marL="573405" lvl="2" indent="-285750"/>
            <a:endParaRPr lang="en-US" dirty="0">
              <a:cs typeface="Arial" panose="020B0604020202020204"/>
            </a:endParaRPr>
          </a:p>
          <a:p>
            <a:pPr marL="573405" lvl="2" indent="-285750"/>
            <a:endParaRPr lang="en-US" dirty="0">
              <a:cs typeface="Arial" panose="020B0604020202020204"/>
            </a:endParaRPr>
          </a:p>
          <a:p>
            <a:pPr marL="287655" lvl="2" indent="0">
              <a:buFont typeface="Arial" panose="020B0604020202020204" pitchFamily="34" charset="0"/>
              <a:buNone/>
            </a:pPr>
            <a:endParaRPr lang="en-US" dirty="0">
              <a:cs typeface="Arial" panose="020B0604020202020204"/>
            </a:endParaRPr>
          </a:p>
        </p:txBody>
      </p:sp>
      <p:pic>
        <p:nvPicPr>
          <p:cNvPr id="6" name="Picture 5">
            <a:extLst>
              <a:ext uri="{FF2B5EF4-FFF2-40B4-BE49-F238E27FC236}">
                <a16:creationId xmlns:a16="http://schemas.microsoft.com/office/drawing/2014/main" id="{E45E9069-A8A1-E5CA-2B09-0BA1546D2323}"/>
              </a:ext>
            </a:extLst>
          </p:cNvPr>
          <p:cNvPicPr>
            <a:picLocks noChangeAspect="1"/>
          </p:cNvPicPr>
          <p:nvPr/>
        </p:nvPicPr>
        <p:blipFill>
          <a:blip r:embed="rId4"/>
          <a:stretch>
            <a:fillRect/>
          </a:stretch>
        </p:blipFill>
        <p:spPr>
          <a:xfrm>
            <a:off x="6079738" y="3168500"/>
            <a:ext cx="5165195" cy="2590676"/>
          </a:xfrm>
          <a:prstGeom prst="rect">
            <a:avLst/>
          </a:prstGeom>
        </p:spPr>
      </p:pic>
    </p:spTree>
    <p:extLst>
      <p:ext uri="{BB962C8B-B14F-4D97-AF65-F5344CB8AC3E}">
        <p14:creationId xmlns:p14="http://schemas.microsoft.com/office/powerpoint/2010/main" val="428947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8</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Client list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8" y="1412875"/>
            <a:ext cx="4098007" cy="4752975"/>
          </a:xfrm>
        </p:spPr>
        <p:txBody>
          <a:bodyPr>
            <a:normAutofit/>
          </a:bodyPr>
          <a:lstStyle/>
          <a:p>
            <a:pPr marL="573750" lvl="2" indent="-285750"/>
            <a:endParaRPr lang="en-US"/>
          </a:p>
          <a:p>
            <a:pPr marL="573750" lvl="2" indent="-285750"/>
            <a:endParaRPr lang="en-US"/>
          </a:p>
          <a:p>
            <a:pPr marL="573750" lvl="2" indent="-285750"/>
            <a:endParaRPr lang="en-US"/>
          </a:p>
          <a:p>
            <a:pPr marL="573750" lvl="2" indent="-285750"/>
            <a:endParaRPr lang="en-US"/>
          </a:p>
          <a:p>
            <a:pPr marL="573750" lvl="2" indent="-285750"/>
            <a:endParaRPr lang="en-US"/>
          </a:p>
          <a:p>
            <a:pPr lvl="2" indent="0">
              <a:buNone/>
            </a:pPr>
            <a:endParaRPr lang="en-US"/>
          </a:p>
        </p:txBody>
      </p:sp>
      <p:sp>
        <p:nvSpPr>
          <p:cNvPr id="11" name="Content Placeholder 3">
            <a:extLst>
              <a:ext uri="{FF2B5EF4-FFF2-40B4-BE49-F238E27FC236}">
                <a16:creationId xmlns:a16="http://schemas.microsoft.com/office/drawing/2014/main" id="{2C58B718-EB50-7413-0285-25320AB0EC4F}"/>
              </a:ext>
            </a:extLst>
          </p:cNvPr>
          <p:cNvSpPr txBox="1">
            <a:spLocks/>
          </p:cNvSpPr>
          <p:nvPr/>
        </p:nvSpPr>
        <p:spPr>
          <a:xfrm>
            <a:off x="6385409" y="1412876"/>
            <a:ext cx="4930290" cy="4681756"/>
          </a:xfrm>
          <a:prstGeom prst="rect">
            <a:avLst/>
          </a:prstGeom>
        </p:spPr>
        <p:txBody>
          <a:bodyPr vert="horz" lIns="0" tIns="0" rIns="0" bIns="0" rtlCol="0">
            <a:norm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Font typeface="Arial" panose="020B0604020202020204" pitchFamily="34" charset="0"/>
              <a:buChar char="•"/>
              <a:defRPr sz="1600" b="0" kern="1200">
                <a:solidFill>
                  <a:schemeClr val="tx1"/>
                </a:solidFill>
                <a:latin typeface="+mn-lt"/>
                <a:ea typeface="+mn-ea"/>
                <a:cs typeface="+mn-cs"/>
              </a:defRPr>
            </a:lvl2pPr>
            <a:lvl3pPr marL="288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4pPr>
            <a:lvl5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400" dirty="0"/>
              <a:t>Here we have some examples of already created Advance Searches</a:t>
            </a:r>
          </a:p>
          <a:p>
            <a:pPr marL="342900" indent="-342900" fontAlgn="base">
              <a:buFont typeface="+mj-lt"/>
              <a:buAutoNum type="arabicPeriod"/>
            </a:pPr>
            <a:r>
              <a:rPr lang="en-US" sz="1400" dirty="0"/>
              <a:t>Clients </a:t>
            </a:r>
            <a:r>
              <a:rPr lang="en-US" sz="1400" b="1" dirty="0"/>
              <a:t>Age </a:t>
            </a:r>
            <a:r>
              <a:rPr lang="en-US" sz="1400" dirty="0"/>
              <a:t>60-65</a:t>
            </a:r>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r>
              <a:rPr lang="en-US" sz="1400" dirty="0"/>
              <a:t>Category 1, 2 or 3 uses selected Clients </a:t>
            </a:r>
            <a:r>
              <a:rPr lang="en-US" sz="1400" b="1" dirty="0"/>
              <a:t>Category</a:t>
            </a:r>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r>
              <a:rPr lang="en-US" sz="1400" dirty="0"/>
              <a:t>Client’s </a:t>
            </a:r>
            <a:r>
              <a:rPr lang="en-US" sz="1400" b="1" dirty="0"/>
              <a:t>Birthday</a:t>
            </a:r>
            <a:r>
              <a:rPr lang="en-US" sz="1400" dirty="0"/>
              <a:t> is today</a:t>
            </a:r>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lvl="2" indent="0">
              <a:buFont typeface="Arial" panose="020B0604020202020204" pitchFamily="34" charset="0"/>
              <a:buNone/>
            </a:pPr>
            <a:endParaRPr lang="en-US" dirty="0"/>
          </a:p>
        </p:txBody>
      </p:sp>
      <p:pic>
        <p:nvPicPr>
          <p:cNvPr id="21" name="Picture 20">
            <a:extLst>
              <a:ext uri="{FF2B5EF4-FFF2-40B4-BE49-F238E27FC236}">
                <a16:creationId xmlns:a16="http://schemas.microsoft.com/office/drawing/2014/main" id="{5BEB416E-3E63-A642-A5A5-36C4EF29F9CA}"/>
              </a:ext>
            </a:extLst>
          </p:cNvPr>
          <p:cNvPicPr>
            <a:picLocks noChangeAspect="1"/>
          </p:cNvPicPr>
          <p:nvPr/>
        </p:nvPicPr>
        <p:blipFill>
          <a:blip r:embed="rId3"/>
          <a:stretch>
            <a:fillRect/>
          </a:stretch>
        </p:blipFill>
        <p:spPr>
          <a:xfrm>
            <a:off x="302729" y="2827326"/>
            <a:ext cx="4885127" cy="2084626"/>
          </a:xfrm>
          <a:prstGeom prst="rect">
            <a:avLst/>
          </a:prstGeom>
        </p:spPr>
      </p:pic>
      <p:pic>
        <p:nvPicPr>
          <p:cNvPr id="23" name="Picture 22">
            <a:extLst>
              <a:ext uri="{FF2B5EF4-FFF2-40B4-BE49-F238E27FC236}">
                <a16:creationId xmlns:a16="http://schemas.microsoft.com/office/drawing/2014/main" id="{932F293B-757C-F7FC-BEAC-3B4413DD93BA}"/>
              </a:ext>
            </a:extLst>
          </p:cNvPr>
          <p:cNvPicPr>
            <a:picLocks noChangeAspect="1"/>
          </p:cNvPicPr>
          <p:nvPr/>
        </p:nvPicPr>
        <p:blipFill>
          <a:blip r:embed="rId4"/>
          <a:stretch>
            <a:fillRect/>
          </a:stretch>
        </p:blipFill>
        <p:spPr>
          <a:xfrm>
            <a:off x="218125" y="4931133"/>
            <a:ext cx="5954075" cy="1764290"/>
          </a:xfrm>
          <a:prstGeom prst="rect">
            <a:avLst/>
          </a:prstGeom>
        </p:spPr>
      </p:pic>
      <p:pic>
        <p:nvPicPr>
          <p:cNvPr id="6" name="Picture 5">
            <a:extLst>
              <a:ext uri="{FF2B5EF4-FFF2-40B4-BE49-F238E27FC236}">
                <a16:creationId xmlns:a16="http://schemas.microsoft.com/office/drawing/2014/main" id="{52B95235-C1C0-AAD8-0E59-8FA6C0841B33}"/>
              </a:ext>
            </a:extLst>
          </p:cNvPr>
          <p:cNvPicPr>
            <a:picLocks noChangeAspect="1"/>
          </p:cNvPicPr>
          <p:nvPr/>
        </p:nvPicPr>
        <p:blipFill>
          <a:blip r:embed="rId5"/>
          <a:stretch>
            <a:fillRect/>
          </a:stretch>
        </p:blipFill>
        <p:spPr>
          <a:xfrm>
            <a:off x="364713" y="1198215"/>
            <a:ext cx="5134964" cy="1563596"/>
          </a:xfrm>
          <a:prstGeom prst="rect">
            <a:avLst/>
          </a:prstGeom>
        </p:spPr>
      </p:pic>
    </p:spTree>
    <p:extLst>
      <p:ext uri="{BB962C8B-B14F-4D97-AF65-F5344CB8AC3E}">
        <p14:creationId xmlns:p14="http://schemas.microsoft.com/office/powerpoint/2010/main" val="86750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AE93E-7EE7-4FC3-1C2B-CB7A0C274772}"/>
              </a:ext>
            </a:extLst>
          </p:cNvPr>
          <p:cNvSpPr>
            <a:spLocks noGrp="1"/>
          </p:cNvSpPr>
          <p:nvPr>
            <p:ph type="sldNum" sz="quarter" idx="10"/>
          </p:nvPr>
        </p:nvSpPr>
        <p:spPr/>
        <p:txBody>
          <a:bodyPr/>
          <a:lstStyle/>
          <a:p>
            <a:fld id="{588D8DAC-0B67-4B1D-B2A1-D16B4F6DEF9E}" type="slidenum">
              <a:rPr lang="en-AU" smtClean="0"/>
              <a:t>9</a:t>
            </a:fld>
            <a:endParaRPr lang="en-AU"/>
          </a:p>
        </p:txBody>
      </p:sp>
      <p:sp>
        <p:nvSpPr>
          <p:cNvPr id="3" name="Title 2">
            <a:extLst>
              <a:ext uri="{FF2B5EF4-FFF2-40B4-BE49-F238E27FC236}">
                <a16:creationId xmlns:a16="http://schemas.microsoft.com/office/drawing/2014/main" id="{2B768C37-C00F-0695-CE61-164BC5BA0CC7}"/>
              </a:ext>
            </a:extLst>
          </p:cNvPr>
          <p:cNvSpPr>
            <a:spLocks noGrp="1"/>
          </p:cNvSpPr>
          <p:nvPr>
            <p:ph type="title"/>
          </p:nvPr>
        </p:nvSpPr>
        <p:spPr>
          <a:xfrm>
            <a:off x="515938" y="763368"/>
            <a:ext cx="11127600" cy="369332"/>
          </a:xfrm>
        </p:spPr>
        <p:txBody>
          <a:bodyPr/>
          <a:lstStyle/>
          <a:p>
            <a:r>
              <a:rPr lang="en-US" dirty="0"/>
              <a:t>Client list</a:t>
            </a:r>
            <a:endParaRPr lang="en-AU" dirty="0"/>
          </a:p>
        </p:txBody>
      </p:sp>
      <p:sp>
        <p:nvSpPr>
          <p:cNvPr id="4" name="Content Placeholder 3">
            <a:extLst>
              <a:ext uri="{FF2B5EF4-FFF2-40B4-BE49-F238E27FC236}">
                <a16:creationId xmlns:a16="http://schemas.microsoft.com/office/drawing/2014/main" id="{EC60ACEF-D75B-AE75-A173-C3BBA6F35773}"/>
              </a:ext>
            </a:extLst>
          </p:cNvPr>
          <p:cNvSpPr>
            <a:spLocks noGrp="1"/>
          </p:cNvSpPr>
          <p:nvPr>
            <p:ph idx="1"/>
          </p:nvPr>
        </p:nvSpPr>
        <p:spPr>
          <a:xfrm>
            <a:off x="515938" y="1412875"/>
            <a:ext cx="4098007" cy="4752975"/>
          </a:xfrm>
        </p:spPr>
        <p:txBody>
          <a:bodyPr>
            <a:normAutofit/>
          </a:bodyPr>
          <a:lstStyle/>
          <a:p>
            <a:pPr marL="573750" lvl="2" indent="-285750"/>
            <a:endParaRPr lang="en-US"/>
          </a:p>
          <a:p>
            <a:pPr marL="573750" lvl="2" indent="-285750"/>
            <a:endParaRPr lang="en-US"/>
          </a:p>
          <a:p>
            <a:pPr marL="573750" lvl="2" indent="-285750"/>
            <a:endParaRPr lang="en-US"/>
          </a:p>
          <a:p>
            <a:pPr marL="573750" lvl="2" indent="-285750"/>
            <a:endParaRPr lang="en-US"/>
          </a:p>
          <a:p>
            <a:pPr marL="573750" lvl="2" indent="-285750"/>
            <a:endParaRPr lang="en-US"/>
          </a:p>
          <a:p>
            <a:pPr lvl="2" indent="0">
              <a:buNone/>
            </a:pPr>
            <a:endParaRPr lang="en-US"/>
          </a:p>
        </p:txBody>
      </p:sp>
      <p:sp>
        <p:nvSpPr>
          <p:cNvPr id="11" name="Content Placeholder 3">
            <a:extLst>
              <a:ext uri="{FF2B5EF4-FFF2-40B4-BE49-F238E27FC236}">
                <a16:creationId xmlns:a16="http://schemas.microsoft.com/office/drawing/2014/main" id="{2C58B718-EB50-7413-0285-25320AB0EC4F}"/>
              </a:ext>
            </a:extLst>
          </p:cNvPr>
          <p:cNvSpPr txBox="1">
            <a:spLocks/>
          </p:cNvSpPr>
          <p:nvPr/>
        </p:nvSpPr>
        <p:spPr>
          <a:xfrm>
            <a:off x="6702879" y="1412875"/>
            <a:ext cx="4612820" cy="3616325"/>
          </a:xfrm>
          <a:prstGeom prst="rect">
            <a:avLst/>
          </a:prstGeom>
        </p:spPr>
        <p:txBody>
          <a:bodyPr vert="horz" lIns="0" tIns="0" rIns="0" bIns="0" rtlCol="0">
            <a:norm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Font typeface="Arial" panose="020B0604020202020204" pitchFamily="34" charset="0"/>
              <a:buChar char="•"/>
              <a:defRPr sz="1600" b="0" kern="1200">
                <a:solidFill>
                  <a:schemeClr val="tx1"/>
                </a:solidFill>
                <a:latin typeface="+mn-lt"/>
                <a:ea typeface="+mn-ea"/>
                <a:cs typeface="+mn-cs"/>
              </a:defRPr>
            </a:lvl2pPr>
            <a:lvl3pPr marL="288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4pPr>
            <a:lvl5pPr marL="432000" indent="-1440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400" dirty="0"/>
              <a:t>Here we have some more examples of already created Advance Searches which are a bit more complex</a:t>
            </a:r>
          </a:p>
          <a:p>
            <a:pPr fontAlgn="base"/>
            <a:endParaRPr lang="en-US" sz="1400" dirty="0"/>
          </a:p>
          <a:p>
            <a:pPr marL="342900" indent="-342900" fontAlgn="base">
              <a:buFont typeface="+mj-lt"/>
              <a:buAutoNum type="arabicPeriod"/>
            </a:pPr>
            <a:r>
              <a:rPr lang="en-US" sz="1400" dirty="0"/>
              <a:t>Clients that have </a:t>
            </a:r>
            <a:r>
              <a:rPr lang="en-US" sz="1400" b="1" dirty="0"/>
              <a:t>Opt-in’s </a:t>
            </a:r>
            <a:r>
              <a:rPr lang="en-US" sz="1400" dirty="0"/>
              <a:t>due in </a:t>
            </a:r>
            <a:r>
              <a:rPr lang="en-US" sz="1400" b="1" dirty="0"/>
              <a:t>November</a:t>
            </a:r>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endParaRPr lang="en-US" sz="1400" dirty="0"/>
          </a:p>
          <a:p>
            <a:pPr marL="342900" indent="-342900" fontAlgn="base">
              <a:buFont typeface="+mj-lt"/>
              <a:buAutoNum type="arabicPeriod"/>
            </a:pPr>
            <a:r>
              <a:rPr lang="en-US" sz="1400" dirty="0"/>
              <a:t>Clients with a </a:t>
            </a:r>
            <a:r>
              <a:rPr lang="en-US" sz="1400" b="1" dirty="0"/>
              <a:t>Review </a:t>
            </a:r>
            <a:r>
              <a:rPr lang="en-US" sz="1400" dirty="0"/>
              <a:t>due in </a:t>
            </a:r>
            <a:r>
              <a:rPr lang="en-US" sz="1400" b="1" dirty="0"/>
              <a:t>November</a:t>
            </a:r>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marL="573750" lvl="2" indent="-285750"/>
            <a:endParaRPr lang="en-US" dirty="0"/>
          </a:p>
          <a:p>
            <a:pPr lvl="2" indent="0">
              <a:buFont typeface="Arial" panose="020B0604020202020204" pitchFamily="34" charset="0"/>
              <a:buNone/>
            </a:pPr>
            <a:endParaRPr lang="en-US" dirty="0"/>
          </a:p>
        </p:txBody>
      </p:sp>
      <p:pic>
        <p:nvPicPr>
          <p:cNvPr id="15" name="Picture 14">
            <a:extLst>
              <a:ext uri="{FF2B5EF4-FFF2-40B4-BE49-F238E27FC236}">
                <a16:creationId xmlns:a16="http://schemas.microsoft.com/office/drawing/2014/main" id="{097551B0-3D67-2D11-5507-42C3077F0A86}"/>
              </a:ext>
            </a:extLst>
          </p:cNvPr>
          <p:cNvPicPr>
            <a:picLocks noChangeAspect="1"/>
          </p:cNvPicPr>
          <p:nvPr/>
        </p:nvPicPr>
        <p:blipFill>
          <a:blip r:embed="rId3"/>
          <a:stretch>
            <a:fillRect/>
          </a:stretch>
        </p:blipFill>
        <p:spPr>
          <a:xfrm>
            <a:off x="292418" y="1155136"/>
            <a:ext cx="5509734" cy="2725525"/>
          </a:xfrm>
          <a:prstGeom prst="rect">
            <a:avLst/>
          </a:prstGeom>
        </p:spPr>
      </p:pic>
      <p:pic>
        <p:nvPicPr>
          <p:cNvPr id="19" name="Picture 18">
            <a:extLst>
              <a:ext uri="{FF2B5EF4-FFF2-40B4-BE49-F238E27FC236}">
                <a16:creationId xmlns:a16="http://schemas.microsoft.com/office/drawing/2014/main" id="{D03C08CF-E781-B1E5-93B6-542D683260B9}"/>
              </a:ext>
            </a:extLst>
          </p:cNvPr>
          <p:cNvPicPr>
            <a:picLocks noChangeAspect="1"/>
          </p:cNvPicPr>
          <p:nvPr/>
        </p:nvPicPr>
        <p:blipFill>
          <a:blip r:embed="rId4"/>
          <a:stretch>
            <a:fillRect/>
          </a:stretch>
        </p:blipFill>
        <p:spPr>
          <a:xfrm>
            <a:off x="292418" y="3804242"/>
            <a:ext cx="6097432" cy="2514839"/>
          </a:xfrm>
          <a:prstGeom prst="rect">
            <a:avLst/>
          </a:prstGeom>
        </p:spPr>
      </p:pic>
      <p:sp>
        <p:nvSpPr>
          <p:cNvPr id="6" name="TextBox 5">
            <a:extLst>
              <a:ext uri="{FF2B5EF4-FFF2-40B4-BE49-F238E27FC236}">
                <a16:creationId xmlns:a16="http://schemas.microsoft.com/office/drawing/2014/main" id="{92A41D69-129E-B3ED-A0C8-0C1D3C9792A9}"/>
              </a:ext>
            </a:extLst>
          </p:cNvPr>
          <p:cNvSpPr txBox="1"/>
          <p:nvPr/>
        </p:nvSpPr>
        <p:spPr>
          <a:xfrm>
            <a:off x="-357056" y="6385849"/>
            <a:ext cx="11437619" cy="338554"/>
          </a:xfrm>
          <a:prstGeom prst="rect">
            <a:avLst/>
          </a:prstGeom>
          <a:noFill/>
        </p:spPr>
        <p:txBody>
          <a:bodyPr wrap="square">
            <a:spAutoFit/>
          </a:bodyPr>
          <a:lstStyle/>
          <a:p>
            <a:pPr lvl="2" indent="0">
              <a:buNone/>
            </a:pPr>
            <a:r>
              <a:rPr lang="en-US" sz="1600" dirty="0">
                <a:hlinkClick r:id="rId5"/>
              </a:rPr>
              <a:t>Advanced Search | How do I create a new Advanced Search Criteria? | Centrepoint Alliance Technology Solutions</a:t>
            </a:r>
            <a:endParaRPr lang="en-US" sz="1600" dirty="0"/>
          </a:p>
        </p:txBody>
      </p:sp>
    </p:spTree>
    <p:extLst>
      <p:ext uri="{BB962C8B-B14F-4D97-AF65-F5344CB8AC3E}">
        <p14:creationId xmlns:p14="http://schemas.microsoft.com/office/powerpoint/2010/main" val="1414703924"/>
      </p:ext>
    </p:extLst>
  </p:cSld>
  <p:clrMapOvr>
    <a:masterClrMapping/>
  </p:clrMapOvr>
</p:sld>
</file>

<file path=ppt/theme/theme1.xml><?xml version="1.0" encoding="utf-8"?>
<a:theme xmlns:a="http://schemas.openxmlformats.org/drawingml/2006/main" name="3_Centrepoint Alliance">
  <a:themeElements>
    <a:clrScheme name="Centrepoint Alliance">
      <a:dk1>
        <a:srgbClr val="5A5B5E"/>
      </a:dk1>
      <a:lt1>
        <a:sysClr val="window" lastClr="FFFFFF"/>
      </a:lt1>
      <a:dk2>
        <a:srgbClr val="152638"/>
      </a:dk2>
      <a:lt2>
        <a:srgbClr val="BABCBF"/>
      </a:lt2>
      <a:accent1>
        <a:srgbClr val="1ED2E6"/>
      </a:accent1>
      <a:accent2>
        <a:srgbClr val="28A0BF"/>
      </a:accent2>
      <a:accent3>
        <a:srgbClr val="025B7A"/>
      </a:accent3>
      <a:accent4>
        <a:srgbClr val="5A5B5E"/>
      </a:accent4>
      <a:accent5>
        <a:srgbClr val="BABCBF"/>
      </a:accent5>
      <a:accent6>
        <a:srgbClr val="E5E200"/>
      </a:accent6>
      <a:hlink>
        <a:srgbClr val="1ED2E6"/>
      </a:hlink>
      <a:folHlink>
        <a:srgbClr val="FF684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algn="l">
          <a:defRPr sz="1100" dirty="0" err="1" smtClean="0"/>
        </a:defPPr>
      </a:lstStyle>
    </a:txDef>
  </a:objectDefaults>
  <a:extraClrSchemeLst/>
  <a:custClrLst>
    <a:custClr name="Sky">
      <a:srgbClr val="9DDAE9"/>
    </a:custClr>
    <a:custClr name="Aqua">
      <a:srgbClr val="69CBDB"/>
    </a:custClr>
    <a:custClr name="Turquoise">
      <a:srgbClr val="27A0BF"/>
    </a:custClr>
    <a:custClr name="Teal">
      <a:srgbClr val="035B7A"/>
    </a:custClr>
    <a:custClr name="Midnight">
      <a:srgbClr val="043246"/>
    </a:custClr>
    <a:custClr name="Charcoal">
      <a:srgbClr val="5B5C5F"/>
    </a:custClr>
    <a:custClr name="Silver">
      <a:srgbClr val="BABCBF"/>
    </a:custClr>
    <a:custClr name="Zest">
      <a:srgbClr val="E9E612"/>
    </a:custClr>
    <a:custClr name="Apricot">
      <a:srgbClr val="F2684D"/>
    </a:custClr>
    <a:custClr name="Plum">
      <a:srgbClr val="B31F5D"/>
    </a:custClr>
    <a:custClr name="Tangerine">
      <a:srgbClr val="F79540"/>
    </a:custClr>
    <a:custClr name="Ruby">
      <a:srgbClr val="E93838"/>
    </a:custClr>
    <a:custClr name="Blueberry">
      <a:srgbClr val="142637"/>
    </a:custClr>
    <a:custClr name="Hot">
      <a:srgbClr val="EE418F"/>
    </a:custClr>
  </a:custClrLst>
  <a:extLst>
    <a:ext uri="{05A4C25C-085E-4340-85A3-A5531E510DB2}">
      <thm15:themeFamily xmlns:thm15="http://schemas.microsoft.com/office/thememl/2012/main" name="Licensee Solutions Offering v1.0" id="{256BB6DA-0501-4C68-BACB-C682E852DF9E}" vid="{663A90AD-B366-466E-88F5-4D47B58E66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5461BB7EEEE44CB812DB8521B6CDD5" ma:contentTypeVersion="15" ma:contentTypeDescription="Create a new document." ma:contentTypeScope="" ma:versionID="ea43f9568bc16b7b3eed128e32e969f5">
  <xsd:schema xmlns:xsd="http://www.w3.org/2001/XMLSchema" xmlns:xs="http://www.w3.org/2001/XMLSchema" xmlns:p="http://schemas.microsoft.com/office/2006/metadata/properties" xmlns:ns2="b7907d8d-aead-4f75-8bc6-41ea07359056" xmlns:ns3="045413ba-9418-41f1-9e0f-af582d3a4046" targetNamespace="http://schemas.microsoft.com/office/2006/metadata/properties" ma:root="true" ma:fieldsID="e7b5f9f4e6cbf4124d9419b3ed6325e7" ns2:_="" ns3:_="">
    <xsd:import namespace="b7907d8d-aead-4f75-8bc6-41ea07359056"/>
    <xsd:import namespace="045413ba-9418-41f1-9e0f-af582d3a404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SearchProperties"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07d8d-aead-4f75-8bc6-41ea0735905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6e66ec1-db7b-4da5-988b-4d2f64c5ff9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5413ba-9418-41f1-9e0f-af582d3a404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8910082-91eb-40ee-adc7-40cc5653fee4}" ma:internalName="TaxCatchAll" ma:showField="CatchAllData" ma:web="045413ba-9418-41f1-9e0f-af582d3a404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907d8d-aead-4f75-8bc6-41ea07359056">
      <Terms xmlns="http://schemas.microsoft.com/office/infopath/2007/PartnerControls"/>
    </lcf76f155ced4ddcb4097134ff3c332f>
    <TaxCatchAll xmlns="045413ba-9418-41f1-9e0f-af582d3a4046" xsi:nil="true"/>
    <SharedWithUsers xmlns="045413ba-9418-41f1-9e0f-af582d3a4046">
      <UserInfo>
        <DisplayName>Tanya Seale</DisplayName>
        <AccountId>15</AccountId>
        <AccountType/>
      </UserInfo>
    </SharedWithUsers>
  </documentManagement>
</p:properties>
</file>

<file path=customXml/itemProps1.xml><?xml version="1.0" encoding="utf-8"?>
<ds:datastoreItem xmlns:ds="http://schemas.openxmlformats.org/officeDocument/2006/customXml" ds:itemID="{14818396-4978-4F67-8899-8D12C5FC6A81}">
  <ds:schemaRefs>
    <ds:schemaRef ds:uri="http://schemas.microsoft.com/sharepoint/v3/contenttype/forms"/>
  </ds:schemaRefs>
</ds:datastoreItem>
</file>

<file path=customXml/itemProps2.xml><?xml version="1.0" encoding="utf-8"?>
<ds:datastoreItem xmlns:ds="http://schemas.openxmlformats.org/officeDocument/2006/customXml" ds:itemID="{A61059C2-06F5-418B-A49D-708D1F0BEEE7}">
  <ds:schemaRefs>
    <ds:schemaRef ds:uri="045413ba-9418-41f1-9e0f-af582d3a4046"/>
    <ds:schemaRef ds:uri="b7907d8d-aead-4f75-8bc6-41ea073590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976C9A-BE38-430E-A39F-9D213884EA70}">
  <ds:schemaRefs>
    <ds:schemaRef ds:uri="http://purl.org/dc/terms/"/>
    <ds:schemaRef ds:uri="http://purl.org/dc/dcmitype/"/>
    <ds:schemaRef ds:uri="http://purl.org/dc/elements/1.1/"/>
    <ds:schemaRef ds:uri="045413ba-9418-41f1-9e0f-af582d3a4046"/>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b7907d8d-aead-4f75-8bc6-41ea0735905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4834</TotalTime>
  <Words>1759</Words>
  <Application>Microsoft Office PowerPoint</Application>
  <PresentationFormat>Widescreen</PresentationFormat>
  <Paragraphs>434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3_Centrepoint Alliance</vt:lpstr>
      <vt:lpstr>PowerPoint Presentation</vt:lpstr>
      <vt:lpstr>Agenda</vt:lpstr>
      <vt:lpstr>Client list</vt:lpstr>
      <vt:lpstr>Client list</vt:lpstr>
      <vt:lpstr>Client list</vt:lpstr>
      <vt:lpstr>Client list</vt:lpstr>
      <vt:lpstr>Client list</vt:lpstr>
      <vt:lpstr>Client list</vt:lpstr>
      <vt:lpstr>Client list</vt:lpstr>
      <vt:lpstr>different Report Types in Xplan</vt:lpstr>
      <vt:lpstr>EXPORT DATA reports</vt:lpstr>
      <vt:lpstr>export Data reports – Report Options</vt:lpstr>
      <vt:lpstr>EXPORT Data reports</vt:lpstr>
      <vt:lpstr>EXPORT reports</vt:lpstr>
      <vt:lpstr>EXPORT reports</vt:lpstr>
      <vt:lpstr>EXPORT reports</vt:lpstr>
      <vt:lpstr>EXPORT reports</vt:lpstr>
      <vt:lpstr>Management report</vt:lpstr>
      <vt:lpstr>Management report</vt:lpstr>
      <vt:lpstr>Management report</vt:lpstr>
      <vt:lpstr>Management report</vt:lpstr>
      <vt:lpstr>Management report</vt:lpstr>
      <vt:lpstr>Merge reports</vt:lpstr>
      <vt:lpstr>Merge reports</vt:lpstr>
      <vt:lpstr>Merge reports</vt:lpstr>
      <vt:lpstr>Merge Reports</vt:lpstr>
      <vt:lpstr>Reports &gt; xport</vt:lpstr>
      <vt:lpstr>Reports &gt; xport</vt:lpstr>
      <vt:lpstr>Reports &gt; xport</vt:lpstr>
      <vt:lpstr>Reports &gt; xport</vt:lpstr>
      <vt:lpstr>Reports &gt; xport</vt:lpstr>
      <vt:lpstr>Reports &gt; xport</vt:lpstr>
      <vt:lpstr>Tips for Efficient Report Generation</vt:lpstr>
      <vt:lpstr>Review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Toskovski</dc:creator>
  <cp:lastModifiedBy>Ingrid Schwabrow</cp:lastModifiedBy>
  <cp:revision>4</cp:revision>
  <cp:lastPrinted>2024-11-17T22:12:10Z</cp:lastPrinted>
  <dcterms:created xsi:type="dcterms:W3CDTF">2020-09-12T06:12:13Z</dcterms:created>
  <dcterms:modified xsi:type="dcterms:W3CDTF">2024-11-28T01:07:22Z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0x010100985461BB7EEEE44CB812DB8521B6CDD5</vt:lpwstr>
  </property>
  <property fmtid="{D5CDD505-2E9C-101B-9397-08002B2CF9AE}" pid="3" name="MediaServiceImageTags">
    <vt:lpwstr/>
  </property>
  <property fmtid="{D5CDD505-2E9C-101B-9397-08002B2CF9AE}" pid="4" name="MSIP_Label_ecfb5dfa-d105-4004-b638-f78298e117a7_Enabled">
    <vt:lpwstr>true</vt:lpwstr>
  </property>
  <property fmtid="{D5CDD505-2E9C-101B-9397-08002B2CF9AE}" pid="5" name="MSIP_Label_ecfb5dfa-d105-4004-b638-f78298e117a7_SetDate">
    <vt:lpwstr>2024-09-02T23:53:31Z</vt:lpwstr>
  </property>
  <property fmtid="{D5CDD505-2E9C-101B-9397-08002B2CF9AE}" pid="6" name="MSIP_Label_ecfb5dfa-d105-4004-b638-f78298e117a7_Method">
    <vt:lpwstr>Standard</vt:lpwstr>
  </property>
  <property fmtid="{D5CDD505-2E9C-101B-9397-08002B2CF9AE}" pid="7" name="MSIP_Label_ecfb5dfa-d105-4004-b638-f78298e117a7_Name">
    <vt:lpwstr>defa4170-0d19-0005-0004-bc88714345d2</vt:lpwstr>
  </property>
  <property fmtid="{D5CDD505-2E9C-101B-9397-08002B2CF9AE}" pid="8" name="MSIP_Label_ecfb5dfa-d105-4004-b638-f78298e117a7_SiteId">
    <vt:lpwstr>e087e7a1-13be-4c83-aab7-30cb630bc61b</vt:lpwstr>
  </property>
  <property fmtid="{D5CDD505-2E9C-101B-9397-08002B2CF9AE}" pid="9" name="MSIP_Label_ecfb5dfa-d105-4004-b638-f78298e117a7_ActionId">
    <vt:lpwstr>d2d6c23e-093a-4fa5-9726-1a3fc9f9998d</vt:lpwstr>
  </property>
  <property fmtid="{D5CDD505-2E9C-101B-9397-08002B2CF9AE}" pid="10" name="MSIP_Label_ecfb5dfa-d105-4004-b638-f78298e117a7_ContentBits">
    <vt:lpwstr>0</vt:lpwstr>
  </property>
</Properties>
</file>